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7" r:id="rId3"/>
    <p:sldId id="261" r:id="rId4"/>
    <p:sldId id="276" r:id="rId5"/>
    <p:sldId id="259" r:id="rId6"/>
    <p:sldId id="277" r:id="rId7"/>
    <p:sldId id="258" r:id="rId8"/>
    <p:sldId id="278" r:id="rId9"/>
    <p:sldId id="288" r:id="rId10"/>
    <p:sldId id="279" r:id="rId11"/>
    <p:sldId id="287" r:id="rId12"/>
    <p:sldId id="270" r:id="rId13"/>
    <p:sldId id="282" r:id="rId14"/>
    <p:sldId id="283" r:id="rId15"/>
    <p:sldId id="262" r:id="rId16"/>
    <p:sldId id="280" r:id="rId17"/>
    <p:sldId id="281" r:id="rId18"/>
    <p:sldId id="284" r:id="rId19"/>
    <p:sldId id="285" r:id="rId20"/>
    <p:sldId id="272" r:id="rId21"/>
    <p:sldId id="273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72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44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04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31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01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40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680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62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631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451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003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29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67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gineering Project Proposal Presentatio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098075" y="2234700"/>
            <a:ext cx="112539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524625" y="56065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001250" y="16889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725725" y="37896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10120962"/>
            <a:ext cx="18288000" cy="166038"/>
          </a:xfrm>
          <a:custGeom>
            <a:avLst/>
            <a:gdLst/>
            <a:ahLst/>
            <a:cxnLst/>
            <a:rect l="l" t="t" r="r" b="b"/>
            <a:pathLst>
              <a:path w="18288000" h="166038" extrusionOk="0">
                <a:moveTo>
                  <a:pt x="0" y="0"/>
                </a:moveTo>
                <a:lnTo>
                  <a:pt x="18288000" y="0"/>
                </a:lnTo>
                <a:lnTo>
                  <a:pt x="18288000" y="166038"/>
                </a:lnTo>
                <a:lnTo>
                  <a:pt x="0" y="166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6016355" b="-1215030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2573680" y="1852525"/>
            <a:ext cx="108561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730138" y="68512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5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5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5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001250" y="19148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2594550" y="4415200"/>
            <a:ext cx="6368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9203156" y="4415200"/>
            <a:ext cx="6368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8612026"/>
            <a:ext cx="18288000" cy="1674974"/>
          </a:xfrm>
          <a:custGeom>
            <a:avLst/>
            <a:gdLst/>
            <a:ahLst/>
            <a:cxnLst/>
            <a:rect l="l" t="t" r="r" b="b"/>
            <a:pathLst>
              <a:path w="18288000" h="1674974" extrusionOk="0">
                <a:moveTo>
                  <a:pt x="0" y="0"/>
                </a:moveTo>
                <a:lnTo>
                  <a:pt x="18288000" y="0"/>
                </a:lnTo>
                <a:lnTo>
                  <a:pt x="18288000" y="1674974"/>
                </a:lnTo>
                <a:lnTo>
                  <a:pt x="0" y="1674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t="-133078" b="-494723"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001250" y="2018500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2472900" y="4451225"/>
            <a:ext cx="6020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8713871" y="4451225"/>
            <a:ext cx="6023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105500" y="2227613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439225" y="2132350"/>
            <a:ext cx="114477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135675" y="4321975"/>
            <a:ext cx="6235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73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marL="914400" lvl="1" indent="-3873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marL="137160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marL="1828800" lvl="3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marL="2286000" lvl="4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marL="2743200" lvl="5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marL="3200400" lvl="6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marL="3657600" lvl="7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marL="4114800" lvl="8" indent="-3873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2069750" y="4321975"/>
            <a:ext cx="75762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069775" y="2247375"/>
            <a:ext cx="148398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2558613" y="5154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50" name="Google Shape;50;p10"/>
          <p:cNvGrpSpPr/>
          <p:nvPr/>
        </p:nvGrpSpPr>
        <p:grpSpPr>
          <a:xfrm>
            <a:off x="11038373" y="3342147"/>
            <a:ext cx="5832489" cy="5706284"/>
            <a:chOff x="0" y="-47625"/>
            <a:chExt cx="1983300" cy="2010600"/>
          </a:xfrm>
        </p:grpSpPr>
        <p:sp>
          <p:nvSpPr>
            <p:cNvPr id="51" name="Google Shape;51;p10"/>
            <p:cNvSpPr/>
            <p:nvPr/>
          </p:nvSpPr>
          <p:spPr>
            <a:xfrm>
              <a:off x="0" y="0"/>
              <a:ext cx="1983265" cy="1962881"/>
            </a:xfrm>
            <a:custGeom>
              <a:avLst/>
              <a:gdLst/>
              <a:ahLst/>
              <a:cxnLst/>
              <a:rect l="l" t="t" r="r" b="b"/>
              <a:pathLst>
                <a:path w="1983265" h="1962881" extrusionOk="0">
                  <a:moveTo>
                    <a:pt x="52434" y="0"/>
                  </a:moveTo>
                  <a:lnTo>
                    <a:pt x="1930831" y="0"/>
                  </a:lnTo>
                  <a:cubicBezTo>
                    <a:pt x="1944738" y="0"/>
                    <a:pt x="1958074" y="5524"/>
                    <a:pt x="1967908" y="15358"/>
                  </a:cubicBezTo>
                  <a:cubicBezTo>
                    <a:pt x="1977741" y="25191"/>
                    <a:pt x="1983265" y="38528"/>
                    <a:pt x="1983265" y="52434"/>
                  </a:cubicBezTo>
                  <a:lnTo>
                    <a:pt x="1983265" y="1910447"/>
                  </a:lnTo>
                  <a:cubicBezTo>
                    <a:pt x="1983265" y="1939406"/>
                    <a:pt x="1959790" y="1962881"/>
                    <a:pt x="1930831" y="1962881"/>
                  </a:cubicBezTo>
                  <a:lnTo>
                    <a:pt x="52434" y="1962881"/>
                  </a:lnTo>
                  <a:cubicBezTo>
                    <a:pt x="23475" y="1962881"/>
                    <a:pt x="0" y="1939406"/>
                    <a:pt x="0" y="1910447"/>
                  </a:cubicBezTo>
                  <a:lnTo>
                    <a:pt x="0" y="52434"/>
                  </a:lnTo>
                  <a:cubicBezTo>
                    <a:pt x="0" y="23475"/>
                    <a:pt x="23475" y="0"/>
                    <a:pt x="524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0"/>
            <p:cNvSpPr txBox="1"/>
            <p:nvPr/>
          </p:nvSpPr>
          <p:spPr>
            <a:xfrm>
              <a:off x="0" y="-47625"/>
              <a:ext cx="1983300" cy="20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" name="Google Shape;53;p10"/>
          <p:cNvGrpSpPr/>
          <p:nvPr/>
        </p:nvGrpSpPr>
        <p:grpSpPr>
          <a:xfrm>
            <a:off x="10906824" y="6134781"/>
            <a:ext cx="270581" cy="261153"/>
            <a:chOff x="0" y="0"/>
            <a:chExt cx="812800" cy="812800"/>
          </a:xfrm>
        </p:grpSpPr>
        <p:sp>
          <p:nvSpPr>
            <p:cNvPr id="54" name="Google Shape;54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11435800" y="3836700"/>
            <a:ext cx="5108700" cy="485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01250" y="1688938"/>
            <a:ext cx="10285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i="0" u="none" strike="noStrike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71425" y="3980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735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1pPr>
            <a:lvl2pPr marL="914400" marR="0" lvl="1" indent="-3873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500"/>
              <a:buChar char="–"/>
              <a:defRPr sz="2500" i="0" u="none" strike="noStrike" cap="none">
                <a:solidFill>
                  <a:schemeClr val="lt1"/>
                </a:solidFill>
              </a:defRPr>
            </a:lvl2pPr>
            <a:lvl3pPr marL="1371600" marR="0" lvl="2" indent="-387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3pPr>
            <a:lvl4pPr marL="1828800" marR="0" lvl="3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–"/>
              <a:defRPr sz="2500" i="0" u="none" strike="noStrike" cap="none">
                <a:solidFill>
                  <a:schemeClr val="lt1"/>
                </a:solidFill>
              </a:defRPr>
            </a:lvl4pPr>
            <a:lvl5pPr marL="2286000" marR="0" lvl="4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»"/>
              <a:defRPr sz="2500" i="0" u="none" strike="noStrike" cap="none">
                <a:solidFill>
                  <a:schemeClr val="lt1"/>
                </a:solidFill>
              </a:defRPr>
            </a:lvl5pPr>
            <a:lvl6pPr marL="2743200" marR="0" lvl="5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6pPr>
            <a:lvl7pPr marL="3200400" marR="0" lvl="6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7pPr>
            <a:lvl8pPr marL="3657600" marR="0" lvl="7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8pPr>
            <a:lvl9pPr marL="4114800" marR="0" lvl="8" indent="-3873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  <a:defRPr sz="25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5400000">
            <a:off x="9020935" y="-9020935"/>
            <a:ext cx="246131" cy="18288000"/>
          </a:xfrm>
          <a:custGeom>
            <a:avLst/>
            <a:gdLst/>
            <a:ahLst/>
            <a:cxnLst/>
            <a:rect l="l" t="t" r="r" b="b"/>
            <a:pathLst>
              <a:path w="246131" h="18288000" extrusionOk="0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l="-291324" r="-10732159"/>
            </a:stretch>
          </a:blipFill>
          <a:ln>
            <a:noFill/>
          </a:ln>
        </p:spPr>
      </p:sp>
      <p:grpSp>
        <p:nvGrpSpPr>
          <p:cNvPr id="9" name="Google Shape;9;p1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1" name="Google Shape;11;p1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2" name="Google Shape;1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1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5" name="Google Shape;1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1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8" name="Google Shape;1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" name="Google Shape;2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tm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1"/>
          <p:cNvGrpSpPr/>
          <p:nvPr/>
        </p:nvGrpSpPr>
        <p:grpSpPr>
          <a:xfrm>
            <a:off x="1028699" y="5981957"/>
            <a:ext cx="6881923" cy="1992461"/>
            <a:chOff x="0" y="-47625"/>
            <a:chExt cx="1280510" cy="289907"/>
          </a:xfrm>
        </p:grpSpPr>
        <p:sp>
          <p:nvSpPr>
            <p:cNvPr id="65" name="Google Shape;65;p11"/>
            <p:cNvSpPr/>
            <p:nvPr/>
          </p:nvSpPr>
          <p:spPr>
            <a:xfrm>
              <a:off x="0" y="0"/>
              <a:ext cx="1280510" cy="242282"/>
            </a:xfrm>
            <a:custGeom>
              <a:avLst/>
              <a:gdLst/>
              <a:ahLst/>
              <a:cxnLst/>
              <a:rect l="l" t="t" r="r" b="b"/>
              <a:pathLst>
                <a:path w="1280510" h="242282" extrusionOk="0">
                  <a:moveTo>
                    <a:pt x="121141" y="0"/>
                  </a:moveTo>
                  <a:lnTo>
                    <a:pt x="1159369" y="0"/>
                  </a:lnTo>
                  <a:cubicBezTo>
                    <a:pt x="1191498" y="0"/>
                    <a:pt x="1222310" y="12763"/>
                    <a:pt x="1245029" y="35481"/>
                  </a:cubicBezTo>
                  <a:cubicBezTo>
                    <a:pt x="1267747" y="58200"/>
                    <a:pt x="1280510" y="89012"/>
                    <a:pt x="1280510" y="121141"/>
                  </a:cubicBezTo>
                  <a:lnTo>
                    <a:pt x="1280510" y="121141"/>
                  </a:lnTo>
                  <a:cubicBezTo>
                    <a:pt x="1280510" y="188045"/>
                    <a:pt x="1226273" y="242282"/>
                    <a:pt x="1159369" y="242282"/>
                  </a:cubicBezTo>
                  <a:lnTo>
                    <a:pt x="121141" y="242282"/>
                  </a:lnTo>
                  <a:cubicBezTo>
                    <a:pt x="89012" y="242282"/>
                    <a:pt x="58200" y="229519"/>
                    <a:pt x="35481" y="206800"/>
                  </a:cubicBezTo>
                  <a:cubicBezTo>
                    <a:pt x="12763" y="184082"/>
                    <a:pt x="0" y="153269"/>
                    <a:pt x="0" y="121141"/>
                  </a:cubicBezTo>
                  <a:lnTo>
                    <a:pt x="0" y="121141"/>
                  </a:lnTo>
                  <a:cubicBezTo>
                    <a:pt x="0" y="89012"/>
                    <a:pt x="12763" y="58200"/>
                    <a:pt x="35481" y="35481"/>
                  </a:cubicBezTo>
                  <a:cubicBezTo>
                    <a:pt x="58200" y="12763"/>
                    <a:pt x="89012" y="0"/>
                    <a:pt x="121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1"/>
            <p:cNvSpPr txBox="1"/>
            <p:nvPr/>
          </p:nvSpPr>
          <p:spPr>
            <a:xfrm>
              <a:off x="0" y="-47625"/>
              <a:ext cx="1280510" cy="289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11"/>
          <p:cNvGrpSpPr/>
          <p:nvPr/>
        </p:nvGrpSpPr>
        <p:grpSpPr>
          <a:xfrm>
            <a:off x="16150693" y="2416708"/>
            <a:ext cx="349367" cy="349367"/>
            <a:chOff x="0" y="0"/>
            <a:chExt cx="812800" cy="812800"/>
          </a:xfrm>
        </p:grpSpPr>
        <p:sp>
          <p:nvSpPr>
            <p:cNvPr id="69" name="Google Shape;6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1"/>
          <p:cNvSpPr/>
          <p:nvPr/>
        </p:nvSpPr>
        <p:spPr>
          <a:xfrm rot="5400000">
            <a:off x="9020935" y="-9020935"/>
            <a:ext cx="246131" cy="18288000"/>
          </a:xfrm>
          <a:custGeom>
            <a:avLst/>
            <a:gdLst/>
            <a:ahLst/>
            <a:cxnLst/>
            <a:rect l="l" t="t" r="r" b="b"/>
            <a:pathLst>
              <a:path w="246131" h="18288000" extrusionOk="0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1760" r="-10744127"/>
            </a:stretch>
          </a:blipFill>
          <a:ln>
            <a:noFill/>
          </a:ln>
        </p:spPr>
      </p:sp>
      <p:sp>
        <p:nvSpPr>
          <p:cNvPr id="75" name="Google Shape;75;p11"/>
          <p:cNvSpPr txBox="1"/>
          <p:nvPr/>
        </p:nvSpPr>
        <p:spPr>
          <a:xfrm>
            <a:off x="1660937" y="6797135"/>
            <a:ext cx="6575593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3399"/>
                </a:solidFill>
                <a:latin typeface="Montserrat"/>
                <a:sym typeface="Montserrat"/>
              </a:rPr>
              <a:t>REQUIREMENT GATHERING</a:t>
            </a:r>
            <a:endParaRPr sz="3200" b="1" dirty="0">
              <a:solidFill>
                <a:srgbClr val="FF3399"/>
              </a:solidFill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1528522" y="8825636"/>
            <a:ext cx="4120472" cy="3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FF00"/>
                </a:solidFill>
                <a:latin typeface="Montserrat"/>
                <a:sym typeface="Montserrat"/>
              </a:rPr>
              <a:t>DR NKEMENI VALERY</a:t>
            </a:r>
            <a:endParaRPr b="1" dirty="0">
              <a:solidFill>
                <a:srgbClr val="FFFF00"/>
              </a:solidFill>
            </a:endParaRPr>
          </a:p>
        </p:txBody>
      </p:sp>
      <p:grpSp>
        <p:nvGrpSpPr>
          <p:cNvPr id="79" name="Google Shape;79;p11"/>
          <p:cNvGrpSpPr/>
          <p:nvPr/>
        </p:nvGrpSpPr>
        <p:grpSpPr>
          <a:xfrm>
            <a:off x="11491238" y="881851"/>
            <a:ext cx="4460227" cy="79126"/>
            <a:chOff x="13950053" y="263425"/>
            <a:chExt cx="5946969" cy="105501"/>
          </a:xfrm>
        </p:grpSpPr>
        <p:grpSp>
          <p:nvGrpSpPr>
            <p:cNvPr id="81" name="Google Shape;81;p11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82" name="Google Shape;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11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85" name="Google Shape;8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11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88" name="Google Shape;8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0" name="Google Shape;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11519" y="1336543"/>
            <a:ext cx="3023361" cy="82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9003"/>
              </a:lnSpc>
            </a:pPr>
            <a:r>
              <a:rPr lang="en-US" sz="4000" b="1" dirty="0" smtClean="0">
                <a:solidFill>
                  <a:srgbClr val="FFFF00"/>
                </a:solidFill>
              </a:rPr>
              <a:t>GROUP 13</a:t>
            </a:r>
            <a:endParaRPr lang="en-US" sz="40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30043">
            <a:off x="12024128" y="2648004"/>
            <a:ext cx="4911135" cy="5298392"/>
          </a:xfrm>
          <a:prstGeom prst="rect">
            <a:avLst/>
          </a:prstGeom>
        </p:spPr>
      </p:pic>
      <p:sp>
        <p:nvSpPr>
          <p:cNvPr id="78" name="Google Shape;78;p11"/>
          <p:cNvSpPr/>
          <p:nvPr/>
        </p:nvSpPr>
        <p:spPr>
          <a:xfrm>
            <a:off x="10551862" y="6547181"/>
            <a:ext cx="2399803" cy="2399803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 txBox="1"/>
          <p:nvPr/>
        </p:nvSpPr>
        <p:spPr>
          <a:xfrm>
            <a:off x="1028700" y="2766075"/>
            <a:ext cx="11364028" cy="219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99" b="1" dirty="0" smtClean="0">
                <a:solidFill>
                  <a:srgbClr val="FFFFFF"/>
                </a:solidFill>
              </a:rPr>
              <a:t>INTERNET PROGRAMMING AND MOBILE PROGRAMMIN</a:t>
            </a:r>
            <a:r>
              <a:rPr lang="en-US" sz="5999" b="1" dirty="0" smtClean="0">
                <a:solidFill>
                  <a:schemeClr val="tx1"/>
                </a:solidFill>
              </a:rPr>
              <a:t>G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61" name="Google Shape;61;p11"/>
          <p:cNvGrpSpPr/>
          <p:nvPr/>
        </p:nvGrpSpPr>
        <p:grpSpPr>
          <a:xfrm>
            <a:off x="10934656" y="2037736"/>
            <a:ext cx="6952721" cy="6952721"/>
            <a:chOff x="0" y="0"/>
            <a:chExt cx="812800" cy="812800"/>
          </a:xfrm>
        </p:grpSpPr>
        <p:sp>
          <p:nvSpPr>
            <p:cNvPr id="62" name="Google Shape;6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/>
          <p:nvPr/>
        </p:nvSpPr>
        <p:spPr>
          <a:xfrm>
            <a:off x="0" y="24424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grpSp>
        <p:nvGrpSpPr>
          <p:cNvPr id="162" name="Google Shape;162;p13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63" name="Google Shape;163;p13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64" name="Google Shape;164;p13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3" name="Google Shape;1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5;p13"/>
          <p:cNvSpPr txBox="1"/>
          <p:nvPr/>
        </p:nvSpPr>
        <p:spPr>
          <a:xfrm>
            <a:off x="3484705" y="1583206"/>
            <a:ext cx="1257474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 dirty="0" smtClean="0">
                <a:solidFill>
                  <a:srgbClr val="FF3399"/>
                </a:solidFill>
              </a:rPr>
              <a:t>REQUIREMENT GATHERING RESULTS</a:t>
            </a:r>
            <a:endParaRPr sz="4800" b="1" u="sng" dirty="0">
              <a:solidFill>
                <a:srgbClr val="FF3399"/>
              </a:solidFill>
            </a:endParaRPr>
          </a:p>
        </p:txBody>
      </p:sp>
      <p:pic>
        <p:nvPicPr>
          <p:cNvPr id="28" name="Image5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1184564" y="3803073"/>
            <a:ext cx="7626928" cy="5029200"/>
          </a:xfrm>
          <a:prstGeom prst="rect">
            <a:avLst/>
          </a:prstGeom>
        </p:spPr>
      </p:pic>
      <p:sp>
        <p:nvSpPr>
          <p:cNvPr id="29" name="Google Shape;155;p13"/>
          <p:cNvSpPr txBox="1"/>
          <p:nvPr/>
        </p:nvSpPr>
        <p:spPr>
          <a:xfrm>
            <a:off x="2648974" y="2690393"/>
            <a:ext cx="6474243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DATA VISUALISATION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19" name="Picture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217" y="3764655"/>
            <a:ext cx="7006970" cy="50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5"/>
          <p:cNvGrpSpPr/>
          <p:nvPr/>
        </p:nvGrpSpPr>
        <p:grpSpPr>
          <a:xfrm>
            <a:off x="6485052" y="3019351"/>
            <a:ext cx="10940458" cy="1463084"/>
            <a:chOff x="0" y="-47625"/>
            <a:chExt cx="3062710" cy="741738"/>
          </a:xfrm>
        </p:grpSpPr>
        <p:sp>
          <p:nvSpPr>
            <p:cNvPr id="529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5"/>
          <p:cNvSpPr/>
          <p:nvPr/>
        </p:nvSpPr>
        <p:spPr>
          <a:xfrm>
            <a:off x="0" y="0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sp>
        <p:nvSpPr>
          <p:cNvPr id="538" name="Google Shape;538;p25"/>
          <p:cNvSpPr txBox="1"/>
          <p:nvPr/>
        </p:nvSpPr>
        <p:spPr>
          <a:xfrm>
            <a:off x="1028700" y="1600200"/>
            <a:ext cx="1407968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 dirty="0" smtClean="0">
                <a:solidFill>
                  <a:srgbClr val="FF3399"/>
                </a:solidFill>
              </a:rPr>
              <a:t>RESULTS FROM ONLINE SURVEYS</a:t>
            </a:r>
            <a:endParaRPr b="1" u="sng" dirty="0">
              <a:solidFill>
                <a:srgbClr val="FF3399"/>
              </a:solidFill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6755218" y="3500884"/>
            <a:ext cx="11279504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ATTENDANCE PERCENTAGE NOTIFICATION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540" name="Google Shape;540;p25"/>
          <p:cNvSpPr txBox="1"/>
          <p:nvPr/>
        </p:nvSpPr>
        <p:spPr>
          <a:xfrm>
            <a:off x="4509653" y="5580179"/>
            <a:ext cx="5740977" cy="78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ATTENDANCE REPORTS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545" name="Google Shape;5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8940" y="3033971"/>
            <a:ext cx="1966810" cy="186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5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547" name="Google Shape;547;p25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548" name="Google Shape;548;p25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549" name="Google Shape;54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5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552" name="Google Shape;5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5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555" name="Google Shape;5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57" name="Google Shape;5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540;p25"/>
          <p:cNvSpPr txBox="1"/>
          <p:nvPr/>
        </p:nvSpPr>
        <p:spPr>
          <a:xfrm>
            <a:off x="1402774" y="8236824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PORTABILITY</a:t>
            </a:r>
            <a:endParaRPr b="1" dirty="0">
              <a:solidFill>
                <a:srgbClr val="FFFF00"/>
              </a:solidFill>
            </a:endParaRPr>
          </a:p>
        </p:txBody>
      </p:sp>
      <p:grpSp>
        <p:nvGrpSpPr>
          <p:cNvPr id="23" name="Google Shape;528;p25"/>
          <p:cNvGrpSpPr/>
          <p:nvPr/>
        </p:nvGrpSpPr>
        <p:grpSpPr>
          <a:xfrm>
            <a:off x="3470564" y="5300894"/>
            <a:ext cx="7081901" cy="1463084"/>
            <a:chOff x="0" y="-47625"/>
            <a:chExt cx="3062710" cy="741738"/>
          </a:xfrm>
        </p:grpSpPr>
        <p:sp>
          <p:nvSpPr>
            <p:cNvPr id="24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528;p25"/>
          <p:cNvGrpSpPr/>
          <p:nvPr/>
        </p:nvGrpSpPr>
        <p:grpSpPr>
          <a:xfrm>
            <a:off x="1656777" y="7809833"/>
            <a:ext cx="4663123" cy="1463084"/>
            <a:chOff x="0" y="-47625"/>
            <a:chExt cx="3062710" cy="741738"/>
          </a:xfrm>
        </p:grpSpPr>
        <p:sp>
          <p:nvSpPr>
            <p:cNvPr id="27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190" y="8195260"/>
            <a:ext cx="751537" cy="88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923" y="5720694"/>
            <a:ext cx="821406" cy="6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5667" y="3519201"/>
            <a:ext cx="632139" cy="692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08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25"/>
          <p:cNvGrpSpPr/>
          <p:nvPr/>
        </p:nvGrpSpPr>
        <p:grpSpPr>
          <a:xfrm>
            <a:off x="1028698" y="3568985"/>
            <a:ext cx="4852557" cy="1630212"/>
            <a:chOff x="0" y="-47625"/>
            <a:chExt cx="3062710" cy="741738"/>
          </a:xfrm>
        </p:grpSpPr>
        <p:sp>
          <p:nvSpPr>
            <p:cNvPr id="529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5"/>
          <p:cNvSpPr/>
          <p:nvPr/>
        </p:nvSpPr>
        <p:spPr>
          <a:xfrm>
            <a:off x="0" y="0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sp>
        <p:nvSpPr>
          <p:cNvPr id="538" name="Google Shape;538;p25"/>
          <p:cNvSpPr txBox="1"/>
          <p:nvPr/>
        </p:nvSpPr>
        <p:spPr>
          <a:xfrm>
            <a:off x="1028700" y="1600200"/>
            <a:ext cx="1407968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 dirty="0" smtClean="0">
                <a:solidFill>
                  <a:srgbClr val="FF3399"/>
                </a:solidFill>
              </a:rPr>
              <a:t>RESULTS FROM ONLINE SURVEYS</a:t>
            </a:r>
            <a:endParaRPr b="1" u="sng" dirty="0">
              <a:solidFill>
                <a:srgbClr val="FF3399"/>
              </a:solidFill>
            </a:endParaRPr>
          </a:p>
        </p:txBody>
      </p:sp>
      <p:pic>
        <p:nvPicPr>
          <p:cNvPr id="545" name="Google Shape;5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8940" y="3033971"/>
            <a:ext cx="1966810" cy="186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5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547" name="Google Shape;547;p25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548" name="Google Shape;548;p25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549" name="Google Shape;54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5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552" name="Google Shape;5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5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555" name="Google Shape;5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57" name="Google Shape;5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540;p25"/>
          <p:cNvSpPr txBox="1"/>
          <p:nvPr/>
        </p:nvSpPr>
        <p:spPr>
          <a:xfrm>
            <a:off x="1028698" y="3966858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EFFICIENCY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2" name="Google Shape;540;p25"/>
          <p:cNvSpPr txBox="1"/>
          <p:nvPr/>
        </p:nvSpPr>
        <p:spPr>
          <a:xfrm>
            <a:off x="12544645" y="8461496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PERFORMANCE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3" name="Google Shape;540;p25"/>
          <p:cNvSpPr txBox="1"/>
          <p:nvPr/>
        </p:nvSpPr>
        <p:spPr>
          <a:xfrm>
            <a:off x="6350042" y="6020196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EASE TO USE</a:t>
            </a:r>
            <a:endParaRPr b="1" dirty="0">
              <a:solidFill>
                <a:srgbClr val="FFFF00"/>
              </a:solidFill>
            </a:endParaRPr>
          </a:p>
        </p:txBody>
      </p:sp>
      <p:grpSp>
        <p:nvGrpSpPr>
          <p:cNvPr id="23" name="Google Shape;528;p25"/>
          <p:cNvGrpSpPr/>
          <p:nvPr/>
        </p:nvGrpSpPr>
        <p:grpSpPr>
          <a:xfrm>
            <a:off x="6459677" y="5591749"/>
            <a:ext cx="4852557" cy="1630212"/>
            <a:chOff x="0" y="-47625"/>
            <a:chExt cx="3062710" cy="741738"/>
          </a:xfrm>
        </p:grpSpPr>
        <p:sp>
          <p:nvSpPr>
            <p:cNvPr id="24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528;p25"/>
          <p:cNvGrpSpPr/>
          <p:nvPr/>
        </p:nvGrpSpPr>
        <p:grpSpPr>
          <a:xfrm>
            <a:off x="12302837" y="8023416"/>
            <a:ext cx="5231824" cy="1630212"/>
            <a:chOff x="0" y="-47625"/>
            <a:chExt cx="3062710" cy="741738"/>
          </a:xfrm>
        </p:grpSpPr>
        <p:sp>
          <p:nvSpPr>
            <p:cNvPr id="27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oogle Shape;5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673" y="6025831"/>
            <a:ext cx="898750" cy="89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5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98267" y="8457307"/>
            <a:ext cx="898750" cy="89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4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402" y="3968428"/>
            <a:ext cx="898750" cy="89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877327" y="3176395"/>
            <a:ext cx="1191128" cy="1233039"/>
            <a:chOff x="0" y="-47625"/>
            <a:chExt cx="313713" cy="324751"/>
          </a:xfrm>
        </p:grpSpPr>
        <p:sp>
          <p:nvSpPr>
            <p:cNvPr id="526" name="Google Shape;526;p25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25"/>
          <p:cNvGrpSpPr/>
          <p:nvPr/>
        </p:nvGrpSpPr>
        <p:grpSpPr>
          <a:xfrm>
            <a:off x="623456" y="3033971"/>
            <a:ext cx="9019308" cy="1576547"/>
            <a:chOff x="0" y="-47625"/>
            <a:chExt cx="3062710" cy="741738"/>
          </a:xfrm>
        </p:grpSpPr>
        <p:sp>
          <p:nvSpPr>
            <p:cNvPr id="529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25"/>
          <p:cNvGrpSpPr/>
          <p:nvPr/>
        </p:nvGrpSpPr>
        <p:grpSpPr>
          <a:xfrm>
            <a:off x="731138" y="5717710"/>
            <a:ext cx="1191128" cy="1233039"/>
            <a:chOff x="0" y="-47625"/>
            <a:chExt cx="313713" cy="324751"/>
          </a:xfrm>
        </p:grpSpPr>
        <p:sp>
          <p:nvSpPr>
            <p:cNvPr id="532" name="Google Shape;532;p25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25"/>
          <p:cNvGrpSpPr/>
          <p:nvPr/>
        </p:nvGrpSpPr>
        <p:grpSpPr>
          <a:xfrm>
            <a:off x="568726" y="5501669"/>
            <a:ext cx="7094210" cy="1835025"/>
            <a:chOff x="0" y="-47625"/>
            <a:chExt cx="3062710" cy="741738"/>
          </a:xfrm>
        </p:grpSpPr>
        <p:sp>
          <p:nvSpPr>
            <p:cNvPr id="535" name="Google Shape;535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5"/>
          <p:cNvSpPr/>
          <p:nvPr/>
        </p:nvSpPr>
        <p:spPr>
          <a:xfrm>
            <a:off x="0" y="0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sp>
        <p:nvSpPr>
          <p:cNvPr id="538" name="Google Shape;538;p25"/>
          <p:cNvSpPr txBox="1"/>
          <p:nvPr/>
        </p:nvSpPr>
        <p:spPr>
          <a:xfrm>
            <a:off x="1028700" y="1600200"/>
            <a:ext cx="1407968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 dirty="0" smtClean="0">
                <a:solidFill>
                  <a:srgbClr val="FF3399"/>
                </a:solidFill>
              </a:rPr>
              <a:t>RESULTS FROM BRAINSTRMING</a:t>
            </a:r>
            <a:endParaRPr b="1" u="sng" dirty="0">
              <a:solidFill>
                <a:srgbClr val="FF3399"/>
              </a:solidFill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1127241" y="3479309"/>
            <a:ext cx="8708592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ATTENDANCE EXCEPTION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540" name="Google Shape;540;p25"/>
          <p:cNvSpPr txBox="1"/>
          <p:nvPr/>
        </p:nvSpPr>
        <p:spPr>
          <a:xfrm>
            <a:off x="1984615" y="6109224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ATTENDANCE BACKUP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109" y="5984267"/>
            <a:ext cx="898750" cy="89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865" y="3500027"/>
            <a:ext cx="898750" cy="7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8940" y="3033971"/>
            <a:ext cx="1966810" cy="186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5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547" name="Google Shape;547;p25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548" name="Google Shape;548;p25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549" name="Google Shape;54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5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552" name="Google Shape;5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5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555" name="Google Shape;5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57" name="Google Shape;5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528;p25"/>
          <p:cNvGrpSpPr/>
          <p:nvPr/>
        </p:nvGrpSpPr>
        <p:grpSpPr>
          <a:xfrm>
            <a:off x="10792689" y="6137388"/>
            <a:ext cx="5382490" cy="1576547"/>
            <a:chOff x="0" y="-47625"/>
            <a:chExt cx="3062710" cy="741738"/>
          </a:xfrm>
        </p:grpSpPr>
        <p:sp>
          <p:nvSpPr>
            <p:cNvPr id="36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" name="Google Shape;5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690" y="6552306"/>
            <a:ext cx="898750" cy="89214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40;p25"/>
          <p:cNvSpPr txBox="1"/>
          <p:nvPr/>
        </p:nvSpPr>
        <p:spPr>
          <a:xfrm>
            <a:off x="11260229" y="6594136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NOTIFICATION</a:t>
            </a:r>
            <a:endParaRPr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58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877327" y="3176395"/>
            <a:ext cx="1191128" cy="1233039"/>
            <a:chOff x="0" y="-47625"/>
            <a:chExt cx="313713" cy="324751"/>
          </a:xfrm>
        </p:grpSpPr>
        <p:sp>
          <p:nvSpPr>
            <p:cNvPr id="526" name="Google Shape;526;p25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8" name="Google Shape;528;p25"/>
          <p:cNvGrpSpPr/>
          <p:nvPr/>
        </p:nvGrpSpPr>
        <p:grpSpPr>
          <a:xfrm>
            <a:off x="623456" y="3033971"/>
            <a:ext cx="9019308" cy="1576547"/>
            <a:chOff x="0" y="-47625"/>
            <a:chExt cx="3062710" cy="741738"/>
          </a:xfrm>
        </p:grpSpPr>
        <p:sp>
          <p:nvSpPr>
            <p:cNvPr id="529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1" name="Google Shape;531;p25"/>
          <p:cNvGrpSpPr/>
          <p:nvPr/>
        </p:nvGrpSpPr>
        <p:grpSpPr>
          <a:xfrm>
            <a:off x="731138" y="6237256"/>
            <a:ext cx="1191128" cy="1233039"/>
            <a:chOff x="0" y="-47625"/>
            <a:chExt cx="313713" cy="324751"/>
          </a:xfrm>
        </p:grpSpPr>
        <p:sp>
          <p:nvSpPr>
            <p:cNvPr id="532" name="Google Shape;532;p25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25"/>
          <p:cNvGrpSpPr/>
          <p:nvPr/>
        </p:nvGrpSpPr>
        <p:grpSpPr>
          <a:xfrm>
            <a:off x="623457" y="5946250"/>
            <a:ext cx="8630486" cy="1835025"/>
            <a:chOff x="0" y="-47625"/>
            <a:chExt cx="3062710" cy="741738"/>
          </a:xfrm>
        </p:grpSpPr>
        <p:sp>
          <p:nvSpPr>
            <p:cNvPr id="535" name="Google Shape;535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7" name="Google Shape;537;p25"/>
          <p:cNvSpPr/>
          <p:nvPr/>
        </p:nvSpPr>
        <p:spPr>
          <a:xfrm>
            <a:off x="0" y="0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sp>
        <p:nvSpPr>
          <p:cNvPr id="538" name="Google Shape;538;p25"/>
          <p:cNvSpPr txBox="1"/>
          <p:nvPr/>
        </p:nvSpPr>
        <p:spPr>
          <a:xfrm>
            <a:off x="1028699" y="1600200"/>
            <a:ext cx="1557597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u="sng" dirty="0" smtClean="0">
                <a:solidFill>
                  <a:srgbClr val="FF3399"/>
                </a:solidFill>
              </a:rPr>
              <a:t>RESULTS FROM DOCUMENT ANALYSIS </a:t>
            </a:r>
            <a:endParaRPr b="1" u="sng" dirty="0">
              <a:solidFill>
                <a:srgbClr val="FF3399"/>
              </a:solidFill>
            </a:endParaRPr>
          </a:p>
        </p:txBody>
      </p:sp>
      <p:sp>
        <p:nvSpPr>
          <p:cNvPr id="539" name="Google Shape;539;p25"/>
          <p:cNvSpPr txBox="1"/>
          <p:nvPr/>
        </p:nvSpPr>
        <p:spPr>
          <a:xfrm>
            <a:off x="545351" y="3520872"/>
            <a:ext cx="8708592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COMPATIBILITY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540" name="Google Shape;540;p25"/>
          <p:cNvSpPr txBox="1"/>
          <p:nvPr/>
        </p:nvSpPr>
        <p:spPr>
          <a:xfrm>
            <a:off x="2171653" y="6545646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REAL-TIME ATTENDANCE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109" y="6462252"/>
            <a:ext cx="898750" cy="892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865" y="3500027"/>
            <a:ext cx="898750" cy="79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58940" y="3033971"/>
            <a:ext cx="1966810" cy="186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5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547" name="Google Shape;547;p25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548" name="Google Shape;548;p25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549" name="Google Shape;54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25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552" name="Google Shape;552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25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555" name="Google Shape;555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57" name="Google Shape;5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528;p25"/>
          <p:cNvGrpSpPr/>
          <p:nvPr/>
        </p:nvGrpSpPr>
        <p:grpSpPr>
          <a:xfrm>
            <a:off x="10792689" y="6137388"/>
            <a:ext cx="5382490" cy="1576547"/>
            <a:chOff x="0" y="-47625"/>
            <a:chExt cx="3062710" cy="741738"/>
          </a:xfrm>
        </p:grpSpPr>
        <p:sp>
          <p:nvSpPr>
            <p:cNvPr id="36" name="Google Shape;529;p25"/>
            <p:cNvSpPr/>
            <p:nvPr/>
          </p:nvSpPr>
          <p:spPr>
            <a:xfrm>
              <a:off x="0" y="0"/>
              <a:ext cx="3062710" cy="694113"/>
            </a:xfrm>
            <a:custGeom>
              <a:avLst/>
              <a:gdLst/>
              <a:ahLst/>
              <a:cxnLst/>
              <a:rect l="l" t="t" r="r" b="b"/>
              <a:pathLst>
                <a:path w="3062710" h="694113" extrusionOk="0">
                  <a:moveTo>
                    <a:pt x="17310" y="0"/>
                  </a:moveTo>
                  <a:lnTo>
                    <a:pt x="3045400" y="0"/>
                  </a:lnTo>
                  <a:cubicBezTo>
                    <a:pt x="3054960" y="0"/>
                    <a:pt x="3062710" y="7750"/>
                    <a:pt x="3062710" y="17310"/>
                  </a:cubicBezTo>
                  <a:lnTo>
                    <a:pt x="3062710" y="676803"/>
                  </a:lnTo>
                  <a:cubicBezTo>
                    <a:pt x="3062710" y="686363"/>
                    <a:pt x="3054960" y="694113"/>
                    <a:pt x="3045400" y="694113"/>
                  </a:cubicBezTo>
                  <a:lnTo>
                    <a:pt x="17310" y="694113"/>
                  </a:lnTo>
                  <a:cubicBezTo>
                    <a:pt x="7750" y="694113"/>
                    <a:pt x="0" y="686363"/>
                    <a:pt x="0" y="676803"/>
                  </a:cubicBezTo>
                  <a:lnTo>
                    <a:pt x="0" y="17310"/>
                  </a:lnTo>
                  <a:cubicBezTo>
                    <a:pt x="0" y="7750"/>
                    <a:pt x="7750" y="0"/>
                    <a:pt x="17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30;p25"/>
            <p:cNvSpPr txBox="1"/>
            <p:nvPr/>
          </p:nvSpPr>
          <p:spPr>
            <a:xfrm>
              <a:off x="0" y="-47625"/>
              <a:ext cx="3062710" cy="741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" name="Google Shape;5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9690" y="6552306"/>
            <a:ext cx="898750" cy="89214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540;p25"/>
          <p:cNvSpPr txBox="1"/>
          <p:nvPr/>
        </p:nvSpPr>
        <p:spPr>
          <a:xfrm>
            <a:off x="11260229" y="6594136"/>
            <a:ext cx="57954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smtClean="0">
                <a:solidFill>
                  <a:srgbClr val="FFFF00"/>
                </a:solidFill>
              </a:rPr>
              <a:t>SCALABILITY</a:t>
            </a:r>
            <a:endParaRPr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2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7"/>
          <p:cNvGrpSpPr/>
          <p:nvPr/>
        </p:nvGrpSpPr>
        <p:grpSpPr>
          <a:xfrm>
            <a:off x="794869" y="4485340"/>
            <a:ext cx="7372062" cy="1684766"/>
            <a:chOff x="0" y="-47625"/>
            <a:chExt cx="1941613" cy="443725"/>
          </a:xfrm>
        </p:grpSpPr>
        <p:sp>
          <p:nvSpPr>
            <p:cNvPr id="271" name="Google Shape;271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794869" y="7427576"/>
            <a:ext cx="7372062" cy="1684766"/>
            <a:chOff x="0" y="-47625"/>
            <a:chExt cx="1941613" cy="443725"/>
          </a:xfrm>
        </p:grpSpPr>
        <p:sp>
          <p:nvSpPr>
            <p:cNvPr id="274" name="Google Shape;274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10596255" y="4485340"/>
            <a:ext cx="6663045" cy="1684766"/>
            <a:chOff x="0" y="-47625"/>
            <a:chExt cx="1754876" cy="443725"/>
          </a:xfrm>
        </p:grpSpPr>
        <p:sp>
          <p:nvSpPr>
            <p:cNvPr id="277" name="Google Shape;277;p17"/>
            <p:cNvSpPr/>
            <p:nvPr/>
          </p:nvSpPr>
          <p:spPr>
            <a:xfrm>
              <a:off x="0" y="0"/>
              <a:ext cx="1754876" cy="396100"/>
            </a:xfrm>
            <a:custGeom>
              <a:avLst/>
              <a:gdLst/>
              <a:ahLst/>
              <a:cxnLst/>
              <a:rect l="l" t="t" r="r" b="b"/>
              <a:pathLst>
                <a:path w="1754876" h="396100" extrusionOk="0">
                  <a:moveTo>
                    <a:pt x="30210" y="0"/>
                  </a:moveTo>
                  <a:lnTo>
                    <a:pt x="1724666" y="0"/>
                  </a:lnTo>
                  <a:cubicBezTo>
                    <a:pt x="1732678" y="0"/>
                    <a:pt x="1740362" y="3183"/>
                    <a:pt x="1746028" y="8848"/>
                  </a:cubicBezTo>
                  <a:cubicBezTo>
                    <a:pt x="1751693" y="14514"/>
                    <a:pt x="1754876" y="22198"/>
                    <a:pt x="1754876" y="30210"/>
                  </a:cubicBezTo>
                  <a:lnTo>
                    <a:pt x="1754876" y="365890"/>
                  </a:lnTo>
                  <a:cubicBezTo>
                    <a:pt x="1754876" y="382574"/>
                    <a:pt x="1741351" y="396100"/>
                    <a:pt x="1724666" y="396100"/>
                  </a:cubicBezTo>
                  <a:lnTo>
                    <a:pt x="30210" y="396100"/>
                  </a:lnTo>
                  <a:cubicBezTo>
                    <a:pt x="13525" y="396100"/>
                    <a:pt x="0" y="382574"/>
                    <a:pt x="0" y="365890"/>
                  </a:cubicBezTo>
                  <a:lnTo>
                    <a:pt x="0" y="30210"/>
                  </a:lnTo>
                  <a:cubicBezTo>
                    <a:pt x="0" y="13525"/>
                    <a:pt x="13525" y="0"/>
                    <a:pt x="3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0" y="-47625"/>
              <a:ext cx="1754876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7"/>
          <p:cNvSpPr txBox="1"/>
          <p:nvPr/>
        </p:nvSpPr>
        <p:spPr>
          <a:xfrm>
            <a:off x="1028700" y="2174619"/>
            <a:ext cx="1773728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bg1"/>
                </a:solidFill>
              </a:rPr>
              <a:t>RESULTS FROM INTERVIEWS(INSTRUCTORS)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2374807" y="4678871"/>
            <a:ext cx="5293684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00"/>
                </a:solidFill>
                <a:sym typeface="Arial"/>
              </a:rPr>
              <a:t> </a:t>
            </a:r>
            <a:r>
              <a:rPr lang="en-US" sz="3499" b="1" i="0" u="none" strike="noStrike" cap="none" dirty="0" smtClean="0">
                <a:solidFill>
                  <a:srgbClr val="FFFF00"/>
                </a:solidFill>
                <a:sym typeface="Arial"/>
              </a:rPr>
              <a:t>ATTENDACE SESSION TAKING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12161500" y="4678871"/>
            <a:ext cx="4675800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smtClean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REGISTRATION AND LOGIN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b="1" dirty="0" smtClean="0">
                <a:solidFill>
                  <a:srgbClr val="FFFF00"/>
                </a:solidFill>
              </a:rPr>
              <a:t>PROCESS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2434598" y="7713437"/>
            <a:ext cx="5732334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00"/>
                </a:solidFill>
              </a:rPr>
              <a:t>GENERATE ATTENDANCE REDORDS</a:t>
            </a:r>
            <a:r>
              <a:rPr lang="en-US" sz="3200" b="1" i="0" u="none" strike="noStrike" cap="none" dirty="0" smtClean="0">
                <a:solidFill>
                  <a:srgbClr val="FFFF00"/>
                </a:solidFill>
                <a:sym typeface="Arial"/>
              </a:rPr>
              <a:t> </a:t>
            </a:r>
            <a:endParaRPr sz="3200" b="1" dirty="0">
              <a:solidFill>
                <a:srgbClr val="FFFF00"/>
              </a:solidFill>
            </a:endParaRPr>
          </a:p>
        </p:txBody>
      </p:sp>
      <p:cxnSp>
        <p:nvCxnSpPr>
          <p:cNvPr id="286" name="Google Shape;286;p17"/>
          <p:cNvCxnSpPr/>
          <p:nvPr/>
        </p:nvCxnSpPr>
        <p:spPr>
          <a:xfrm>
            <a:off x="8166932" y="5418136"/>
            <a:ext cx="242932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17"/>
          <p:cNvCxnSpPr/>
          <p:nvPr/>
        </p:nvCxnSpPr>
        <p:spPr>
          <a:xfrm>
            <a:off x="5409132" y="6170106"/>
            <a:ext cx="14923" cy="143829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17"/>
          <p:cNvSpPr/>
          <p:nvPr/>
        </p:nvSpPr>
        <p:spPr>
          <a:xfrm>
            <a:off x="0" y="3433328"/>
            <a:ext cx="18288000" cy="489888"/>
          </a:xfrm>
          <a:custGeom>
            <a:avLst/>
            <a:gdLst/>
            <a:ahLst/>
            <a:cxnLst/>
            <a:rect l="l" t="t" r="r" b="b"/>
            <a:pathLst>
              <a:path w="18288000" h="489888" extrusionOk="0">
                <a:moveTo>
                  <a:pt x="0" y="0"/>
                </a:moveTo>
                <a:lnTo>
                  <a:pt x="18288000" y="0"/>
                </a:lnTo>
                <a:lnTo>
                  <a:pt x="18288000" y="489888"/>
                </a:lnTo>
                <a:lnTo>
                  <a:pt x="0" y="489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75298" b="-412263"/>
            </a:stretch>
          </a:blipFill>
          <a:ln>
            <a:noFill/>
          </a:ln>
        </p:spPr>
      </p:sp>
      <p:pic>
        <p:nvPicPr>
          <p:cNvPr id="289" name="Google Shape;2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412" y="7267622"/>
            <a:ext cx="2120888" cy="20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476" y="4813598"/>
            <a:ext cx="1068634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263" y="7885100"/>
            <a:ext cx="991050" cy="97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83350" y="4919541"/>
            <a:ext cx="991050" cy="997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7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94" name="Google Shape;294;p17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295" name="Google Shape;295;p17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96" name="Google Shape;29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7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99" name="Google Shape;29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7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04" name="Google Shape;3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73;p17"/>
          <p:cNvGrpSpPr/>
          <p:nvPr/>
        </p:nvGrpSpPr>
        <p:grpSpPr>
          <a:xfrm>
            <a:off x="10631601" y="7517630"/>
            <a:ext cx="7372062" cy="1684766"/>
            <a:chOff x="0" y="-47625"/>
            <a:chExt cx="1941613" cy="443725"/>
          </a:xfrm>
        </p:grpSpPr>
        <p:sp>
          <p:nvSpPr>
            <p:cNvPr id="39" name="Google Shape;274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5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282;p17"/>
          <p:cNvSpPr txBox="1"/>
          <p:nvPr/>
        </p:nvSpPr>
        <p:spPr>
          <a:xfrm>
            <a:off x="12375235" y="8052875"/>
            <a:ext cx="5732334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00"/>
                </a:solidFill>
              </a:rPr>
              <a:t>TIME FRAME</a:t>
            </a:r>
            <a:endParaRPr sz="3200" b="1" dirty="0">
              <a:solidFill>
                <a:srgbClr val="FFFF00"/>
              </a:solidFill>
            </a:endParaRPr>
          </a:p>
        </p:txBody>
      </p:sp>
      <p:pic>
        <p:nvPicPr>
          <p:cNvPr id="42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73404" y="7981395"/>
            <a:ext cx="991050" cy="99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7"/>
          <p:cNvGrpSpPr/>
          <p:nvPr/>
        </p:nvGrpSpPr>
        <p:grpSpPr>
          <a:xfrm>
            <a:off x="794869" y="4485340"/>
            <a:ext cx="7372062" cy="1684766"/>
            <a:chOff x="0" y="-47625"/>
            <a:chExt cx="1941613" cy="443725"/>
          </a:xfrm>
        </p:grpSpPr>
        <p:sp>
          <p:nvSpPr>
            <p:cNvPr id="271" name="Google Shape;271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794868" y="7427576"/>
            <a:ext cx="8099749" cy="1684766"/>
            <a:chOff x="0" y="-47625"/>
            <a:chExt cx="1941613" cy="443725"/>
          </a:xfrm>
        </p:grpSpPr>
        <p:sp>
          <p:nvSpPr>
            <p:cNvPr id="274" name="Google Shape;274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10596255" y="4485340"/>
            <a:ext cx="6663045" cy="1684766"/>
            <a:chOff x="0" y="-47625"/>
            <a:chExt cx="1754876" cy="443725"/>
          </a:xfrm>
        </p:grpSpPr>
        <p:sp>
          <p:nvSpPr>
            <p:cNvPr id="277" name="Google Shape;277;p17"/>
            <p:cNvSpPr/>
            <p:nvPr/>
          </p:nvSpPr>
          <p:spPr>
            <a:xfrm>
              <a:off x="0" y="0"/>
              <a:ext cx="1754876" cy="396100"/>
            </a:xfrm>
            <a:custGeom>
              <a:avLst/>
              <a:gdLst/>
              <a:ahLst/>
              <a:cxnLst/>
              <a:rect l="l" t="t" r="r" b="b"/>
              <a:pathLst>
                <a:path w="1754876" h="396100" extrusionOk="0">
                  <a:moveTo>
                    <a:pt x="30210" y="0"/>
                  </a:moveTo>
                  <a:lnTo>
                    <a:pt x="1724666" y="0"/>
                  </a:lnTo>
                  <a:cubicBezTo>
                    <a:pt x="1732678" y="0"/>
                    <a:pt x="1740362" y="3183"/>
                    <a:pt x="1746028" y="8848"/>
                  </a:cubicBezTo>
                  <a:cubicBezTo>
                    <a:pt x="1751693" y="14514"/>
                    <a:pt x="1754876" y="22198"/>
                    <a:pt x="1754876" y="30210"/>
                  </a:cubicBezTo>
                  <a:lnTo>
                    <a:pt x="1754876" y="365890"/>
                  </a:lnTo>
                  <a:cubicBezTo>
                    <a:pt x="1754876" y="382574"/>
                    <a:pt x="1741351" y="396100"/>
                    <a:pt x="1724666" y="396100"/>
                  </a:cubicBezTo>
                  <a:lnTo>
                    <a:pt x="30210" y="396100"/>
                  </a:lnTo>
                  <a:cubicBezTo>
                    <a:pt x="13525" y="396100"/>
                    <a:pt x="0" y="382574"/>
                    <a:pt x="0" y="365890"/>
                  </a:cubicBezTo>
                  <a:lnTo>
                    <a:pt x="0" y="30210"/>
                  </a:lnTo>
                  <a:cubicBezTo>
                    <a:pt x="0" y="13525"/>
                    <a:pt x="13525" y="0"/>
                    <a:pt x="3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0" y="-47625"/>
              <a:ext cx="1754876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7"/>
          <p:cNvSpPr txBox="1"/>
          <p:nvPr/>
        </p:nvSpPr>
        <p:spPr>
          <a:xfrm>
            <a:off x="249387" y="2174619"/>
            <a:ext cx="190777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bg1"/>
                </a:solidFill>
              </a:rPr>
              <a:t>RESULTS FROM INTERVIEWS(ADMINISTRATOR)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2374807" y="4678871"/>
            <a:ext cx="5293684" cy="75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00"/>
                </a:solidFill>
                <a:sym typeface="Arial"/>
              </a:rPr>
              <a:t> </a:t>
            </a:r>
            <a:r>
              <a:rPr lang="en-US" sz="3499" b="1" i="0" u="none" strike="noStrike" cap="none" dirty="0" smtClean="0">
                <a:solidFill>
                  <a:srgbClr val="FFFF00"/>
                </a:solidFill>
                <a:sym typeface="Arial"/>
              </a:rPr>
              <a:t>ATTENDACE SUMMARY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12161500" y="4678871"/>
            <a:ext cx="5427612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MONITORING</a:t>
            </a:r>
          </a:p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INSTRUCTORS</a:t>
            </a:r>
            <a:r>
              <a:rPr lang="en-US" sz="3499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2" name="Google Shape;282;p17"/>
          <p:cNvSpPr txBox="1"/>
          <p:nvPr/>
        </p:nvSpPr>
        <p:spPr>
          <a:xfrm>
            <a:off x="2434598" y="7713437"/>
            <a:ext cx="618319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00"/>
                </a:solidFill>
              </a:rPr>
              <a:t>CLIENT SERVER APPLICATION</a:t>
            </a:r>
            <a:endParaRPr sz="3200" b="1" dirty="0">
              <a:solidFill>
                <a:srgbClr val="FFFF00"/>
              </a:solidFill>
            </a:endParaRPr>
          </a:p>
        </p:txBody>
      </p:sp>
      <p:cxnSp>
        <p:nvCxnSpPr>
          <p:cNvPr id="286" name="Google Shape;286;p17"/>
          <p:cNvCxnSpPr/>
          <p:nvPr/>
        </p:nvCxnSpPr>
        <p:spPr>
          <a:xfrm>
            <a:off x="8166932" y="5418136"/>
            <a:ext cx="2429323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17"/>
          <p:cNvCxnSpPr/>
          <p:nvPr/>
        </p:nvCxnSpPr>
        <p:spPr>
          <a:xfrm>
            <a:off x="5409132" y="6170106"/>
            <a:ext cx="14923" cy="143829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17"/>
          <p:cNvSpPr/>
          <p:nvPr/>
        </p:nvSpPr>
        <p:spPr>
          <a:xfrm>
            <a:off x="0" y="3433328"/>
            <a:ext cx="18288000" cy="489888"/>
          </a:xfrm>
          <a:custGeom>
            <a:avLst/>
            <a:gdLst/>
            <a:ahLst/>
            <a:cxnLst/>
            <a:rect l="l" t="t" r="r" b="b"/>
            <a:pathLst>
              <a:path w="18288000" h="489888" extrusionOk="0">
                <a:moveTo>
                  <a:pt x="0" y="0"/>
                </a:moveTo>
                <a:lnTo>
                  <a:pt x="18288000" y="0"/>
                </a:lnTo>
                <a:lnTo>
                  <a:pt x="18288000" y="489888"/>
                </a:lnTo>
                <a:lnTo>
                  <a:pt x="0" y="489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75298" b="-412263"/>
            </a:stretch>
          </a:blipFill>
          <a:ln>
            <a:noFill/>
          </a:ln>
        </p:spPr>
      </p:sp>
      <p:pic>
        <p:nvPicPr>
          <p:cNvPr id="289" name="Google Shape;2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412" y="7267622"/>
            <a:ext cx="2120888" cy="20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476" y="4813598"/>
            <a:ext cx="1068634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263" y="7885100"/>
            <a:ext cx="991050" cy="97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83350" y="4919541"/>
            <a:ext cx="991050" cy="997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7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94" name="Google Shape;294;p17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295" name="Google Shape;295;p17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96" name="Google Shape;29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7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99" name="Google Shape;29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7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04" name="Google Shape;3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35750" y="7835923"/>
            <a:ext cx="991050" cy="997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276;p17"/>
          <p:cNvGrpSpPr/>
          <p:nvPr/>
        </p:nvGrpSpPr>
        <p:grpSpPr>
          <a:xfrm>
            <a:off x="10748655" y="7401720"/>
            <a:ext cx="6663045" cy="1684766"/>
            <a:chOff x="0" y="-47625"/>
            <a:chExt cx="1754876" cy="443725"/>
          </a:xfrm>
        </p:grpSpPr>
        <p:sp>
          <p:nvSpPr>
            <p:cNvPr id="36" name="Google Shape;277;p17"/>
            <p:cNvSpPr/>
            <p:nvPr/>
          </p:nvSpPr>
          <p:spPr>
            <a:xfrm>
              <a:off x="0" y="0"/>
              <a:ext cx="1754876" cy="396100"/>
            </a:xfrm>
            <a:custGeom>
              <a:avLst/>
              <a:gdLst/>
              <a:ahLst/>
              <a:cxnLst/>
              <a:rect l="l" t="t" r="r" b="b"/>
              <a:pathLst>
                <a:path w="1754876" h="396100" extrusionOk="0">
                  <a:moveTo>
                    <a:pt x="30210" y="0"/>
                  </a:moveTo>
                  <a:lnTo>
                    <a:pt x="1724666" y="0"/>
                  </a:lnTo>
                  <a:cubicBezTo>
                    <a:pt x="1732678" y="0"/>
                    <a:pt x="1740362" y="3183"/>
                    <a:pt x="1746028" y="8848"/>
                  </a:cubicBezTo>
                  <a:cubicBezTo>
                    <a:pt x="1751693" y="14514"/>
                    <a:pt x="1754876" y="22198"/>
                    <a:pt x="1754876" y="30210"/>
                  </a:cubicBezTo>
                  <a:lnTo>
                    <a:pt x="1754876" y="365890"/>
                  </a:lnTo>
                  <a:cubicBezTo>
                    <a:pt x="1754876" y="382574"/>
                    <a:pt x="1741351" y="396100"/>
                    <a:pt x="1724666" y="396100"/>
                  </a:cubicBezTo>
                  <a:lnTo>
                    <a:pt x="30210" y="396100"/>
                  </a:lnTo>
                  <a:cubicBezTo>
                    <a:pt x="13525" y="396100"/>
                    <a:pt x="0" y="382574"/>
                    <a:pt x="0" y="365890"/>
                  </a:cubicBezTo>
                  <a:lnTo>
                    <a:pt x="0" y="30210"/>
                  </a:lnTo>
                  <a:cubicBezTo>
                    <a:pt x="0" y="13525"/>
                    <a:pt x="13525" y="0"/>
                    <a:pt x="3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8;p17"/>
            <p:cNvSpPr txBox="1"/>
            <p:nvPr/>
          </p:nvSpPr>
          <p:spPr>
            <a:xfrm>
              <a:off x="0" y="-47625"/>
              <a:ext cx="1754876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281;p17"/>
          <p:cNvSpPr txBox="1"/>
          <p:nvPr/>
        </p:nvSpPr>
        <p:spPr>
          <a:xfrm>
            <a:off x="12313900" y="7574477"/>
            <a:ext cx="5427612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FINGERPRINT ENROLLMENT</a:t>
            </a:r>
            <a:r>
              <a:rPr lang="en-US" sz="3499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4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7"/>
          <p:cNvGrpSpPr/>
          <p:nvPr/>
        </p:nvGrpSpPr>
        <p:grpSpPr>
          <a:xfrm>
            <a:off x="794869" y="4485340"/>
            <a:ext cx="8951804" cy="1684766"/>
            <a:chOff x="0" y="-47625"/>
            <a:chExt cx="1941613" cy="443725"/>
          </a:xfrm>
        </p:grpSpPr>
        <p:sp>
          <p:nvSpPr>
            <p:cNvPr id="271" name="Google Shape;271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7"/>
          <p:cNvGrpSpPr/>
          <p:nvPr/>
        </p:nvGrpSpPr>
        <p:grpSpPr>
          <a:xfrm>
            <a:off x="794868" y="7427576"/>
            <a:ext cx="8099749" cy="1684766"/>
            <a:chOff x="0" y="-47625"/>
            <a:chExt cx="1941613" cy="443725"/>
          </a:xfrm>
        </p:grpSpPr>
        <p:sp>
          <p:nvSpPr>
            <p:cNvPr id="274" name="Google Shape;274;p17"/>
            <p:cNvSpPr/>
            <p:nvPr/>
          </p:nvSpPr>
          <p:spPr>
            <a:xfrm>
              <a:off x="0" y="0"/>
              <a:ext cx="1941613" cy="396100"/>
            </a:xfrm>
            <a:custGeom>
              <a:avLst/>
              <a:gdLst/>
              <a:ahLst/>
              <a:cxnLst/>
              <a:rect l="l" t="t" r="r" b="b"/>
              <a:pathLst>
                <a:path w="1941613" h="396100" extrusionOk="0">
                  <a:moveTo>
                    <a:pt x="27304" y="0"/>
                  </a:moveTo>
                  <a:lnTo>
                    <a:pt x="1914309" y="0"/>
                  </a:lnTo>
                  <a:cubicBezTo>
                    <a:pt x="1921550" y="0"/>
                    <a:pt x="1928495" y="2877"/>
                    <a:pt x="1933616" y="7997"/>
                  </a:cubicBezTo>
                  <a:cubicBezTo>
                    <a:pt x="1938736" y="13118"/>
                    <a:pt x="1941613" y="20063"/>
                    <a:pt x="1941613" y="27304"/>
                  </a:cubicBezTo>
                  <a:lnTo>
                    <a:pt x="1941613" y="368795"/>
                  </a:lnTo>
                  <a:cubicBezTo>
                    <a:pt x="1941613" y="376037"/>
                    <a:pt x="1938736" y="382982"/>
                    <a:pt x="1933616" y="388102"/>
                  </a:cubicBezTo>
                  <a:cubicBezTo>
                    <a:pt x="1928495" y="393223"/>
                    <a:pt x="1921550" y="396100"/>
                    <a:pt x="1914309" y="396100"/>
                  </a:cubicBezTo>
                  <a:lnTo>
                    <a:pt x="27304" y="396100"/>
                  </a:lnTo>
                  <a:cubicBezTo>
                    <a:pt x="20063" y="396100"/>
                    <a:pt x="13118" y="393223"/>
                    <a:pt x="7997" y="388102"/>
                  </a:cubicBezTo>
                  <a:cubicBezTo>
                    <a:pt x="2877" y="382982"/>
                    <a:pt x="0" y="376037"/>
                    <a:pt x="0" y="368795"/>
                  </a:cubicBezTo>
                  <a:lnTo>
                    <a:pt x="0" y="27304"/>
                  </a:lnTo>
                  <a:cubicBezTo>
                    <a:pt x="0" y="20063"/>
                    <a:pt x="2877" y="13118"/>
                    <a:pt x="7997" y="7997"/>
                  </a:cubicBezTo>
                  <a:cubicBezTo>
                    <a:pt x="13118" y="2877"/>
                    <a:pt x="20063" y="0"/>
                    <a:pt x="273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 txBox="1"/>
            <p:nvPr/>
          </p:nvSpPr>
          <p:spPr>
            <a:xfrm>
              <a:off x="0" y="-47625"/>
              <a:ext cx="1941613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7"/>
          <p:cNvGrpSpPr/>
          <p:nvPr/>
        </p:nvGrpSpPr>
        <p:grpSpPr>
          <a:xfrm>
            <a:off x="11448309" y="4485340"/>
            <a:ext cx="6663045" cy="1684766"/>
            <a:chOff x="0" y="-47625"/>
            <a:chExt cx="1754876" cy="443725"/>
          </a:xfrm>
        </p:grpSpPr>
        <p:sp>
          <p:nvSpPr>
            <p:cNvPr id="277" name="Google Shape;277;p17"/>
            <p:cNvSpPr/>
            <p:nvPr/>
          </p:nvSpPr>
          <p:spPr>
            <a:xfrm>
              <a:off x="0" y="0"/>
              <a:ext cx="1754876" cy="396100"/>
            </a:xfrm>
            <a:custGeom>
              <a:avLst/>
              <a:gdLst/>
              <a:ahLst/>
              <a:cxnLst/>
              <a:rect l="l" t="t" r="r" b="b"/>
              <a:pathLst>
                <a:path w="1754876" h="396100" extrusionOk="0">
                  <a:moveTo>
                    <a:pt x="30210" y="0"/>
                  </a:moveTo>
                  <a:lnTo>
                    <a:pt x="1724666" y="0"/>
                  </a:lnTo>
                  <a:cubicBezTo>
                    <a:pt x="1732678" y="0"/>
                    <a:pt x="1740362" y="3183"/>
                    <a:pt x="1746028" y="8848"/>
                  </a:cubicBezTo>
                  <a:cubicBezTo>
                    <a:pt x="1751693" y="14514"/>
                    <a:pt x="1754876" y="22198"/>
                    <a:pt x="1754876" y="30210"/>
                  </a:cubicBezTo>
                  <a:lnTo>
                    <a:pt x="1754876" y="365890"/>
                  </a:lnTo>
                  <a:cubicBezTo>
                    <a:pt x="1754876" y="382574"/>
                    <a:pt x="1741351" y="396100"/>
                    <a:pt x="1724666" y="396100"/>
                  </a:cubicBezTo>
                  <a:lnTo>
                    <a:pt x="30210" y="396100"/>
                  </a:lnTo>
                  <a:cubicBezTo>
                    <a:pt x="13525" y="396100"/>
                    <a:pt x="0" y="382574"/>
                    <a:pt x="0" y="365890"/>
                  </a:cubicBezTo>
                  <a:lnTo>
                    <a:pt x="0" y="30210"/>
                  </a:lnTo>
                  <a:cubicBezTo>
                    <a:pt x="0" y="13525"/>
                    <a:pt x="13525" y="0"/>
                    <a:pt x="3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 txBox="1"/>
            <p:nvPr/>
          </p:nvSpPr>
          <p:spPr>
            <a:xfrm>
              <a:off x="0" y="-47625"/>
              <a:ext cx="1754876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17"/>
          <p:cNvSpPr txBox="1"/>
          <p:nvPr/>
        </p:nvSpPr>
        <p:spPr>
          <a:xfrm>
            <a:off x="249387" y="2174619"/>
            <a:ext cx="1907770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bg1"/>
                </a:solidFill>
              </a:rPr>
              <a:t>RESULTS FROM INTERVIEWS(STUDENTS)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2374807" y="4678871"/>
            <a:ext cx="6789975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>
                <a:solidFill>
                  <a:srgbClr val="FFFF00"/>
                </a:solidFill>
                <a:sym typeface="Arial"/>
              </a:rPr>
              <a:t> </a:t>
            </a:r>
            <a:r>
              <a:rPr lang="en-US" sz="3499" b="1" dirty="0" smtClean="0">
                <a:solidFill>
                  <a:srgbClr val="FFFF00"/>
                </a:solidFill>
              </a:rPr>
              <a:t>ATTENDANCE PERCENTAGE NOTIFICATION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13152418" y="4711758"/>
            <a:ext cx="5348621" cy="15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INTERFACE CUSTOMIZATION</a:t>
            </a:r>
            <a:r>
              <a:rPr lang="en-US" sz="3499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82" name="Google Shape;282;p17"/>
          <p:cNvSpPr txBox="1"/>
          <p:nvPr/>
        </p:nvSpPr>
        <p:spPr>
          <a:xfrm>
            <a:off x="2434598" y="7713437"/>
            <a:ext cx="618319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00"/>
                </a:solidFill>
              </a:rPr>
              <a:t>ATTENDANCE REPORT</a:t>
            </a:r>
            <a:endParaRPr sz="3200" b="1" dirty="0">
              <a:solidFill>
                <a:srgbClr val="FFFF00"/>
              </a:solidFill>
            </a:endParaRPr>
          </a:p>
        </p:txBody>
      </p:sp>
      <p:cxnSp>
        <p:nvCxnSpPr>
          <p:cNvPr id="286" name="Google Shape;286;p17"/>
          <p:cNvCxnSpPr/>
          <p:nvPr/>
        </p:nvCxnSpPr>
        <p:spPr>
          <a:xfrm>
            <a:off x="9746673" y="5465618"/>
            <a:ext cx="1704109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7" name="Google Shape;287;p17"/>
          <p:cNvCxnSpPr/>
          <p:nvPr/>
        </p:nvCxnSpPr>
        <p:spPr>
          <a:xfrm>
            <a:off x="5409132" y="6170106"/>
            <a:ext cx="14923" cy="1438296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17"/>
          <p:cNvSpPr/>
          <p:nvPr/>
        </p:nvSpPr>
        <p:spPr>
          <a:xfrm>
            <a:off x="0" y="3433328"/>
            <a:ext cx="18288000" cy="489888"/>
          </a:xfrm>
          <a:custGeom>
            <a:avLst/>
            <a:gdLst/>
            <a:ahLst/>
            <a:cxnLst/>
            <a:rect l="l" t="t" r="r" b="b"/>
            <a:pathLst>
              <a:path w="18288000" h="489888" extrusionOk="0">
                <a:moveTo>
                  <a:pt x="0" y="0"/>
                </a:moveTo>
                <a:lnTo>
                  <a:pt x="18288000" y="0"/>
                </a:lnTo>
                <a:lnTo>
                  <a:pt x="18288000" y="489888"/>
                </a:lnTo>
                <a:lnTo>
                  <a:pt x="0" y="489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75298" b="-412263"/>
            </a:stretch>
          </a:blipFill>
          <a:ln>
            <a:noFill/>
          </a:ln>
        </p:spPr>
      </p:sp>
      <p:pic>
        <p:nvPicPr>
          <p:cNvPr id="289" name="Google Shape;2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6412" y="7267622"/>
            <a:ext cx="2120888" cy="20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476" y="4813598"/>
            <a:ext cx="1068634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7263" y="7885100"/>
            <a:ext cx="991050" cy="97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10719" y="4940323"/>
            <a:ext cx="991050" cy="997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17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94" name="Google Shape;294;p17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295" name="Google Shape;295;p17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96" name="Google Shape;296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17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99" name="Google Shape;299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17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04" name="Google Shape;3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276;p17"/>
          <p:cNvGrpSpPr/>
          <p:nvPr/>
        </p:nvGrpSpPr>
        <p:grpSpPr>
          <a:xfrm>
            <a:off x="11600709" y="7318597"/>
            <a:ext cx="6663045" cy="1684766"/>
            <a:chOff x="0" y="-47625"/>
            <a:chExt cx="1754876" cy="443725"/>
          </a:xfrm>
        </p:grpSpPr>
        <p:sp>
          <p:nvSpPr>
            <p:cNvPr id="37" name="Google Shape;277;p17"/>
            <p:cNvSpPr/>
            <p:nvPr/>
          </p:nvSpPr>
          <p:spPr>
            <a:xfrm>
              <a:off x="0" y="0"/>
              <a:ext cx="1754876" cy="396100"/>
            </a:xfrm>
            <a:custGeom>
              <a:avLst/>
              <a:gdLst/>
              <a:ahLst/>
              <a:cxnLst/>
              <a:rect l="l" t="t" r="r" b="b"/>
              <a:pathLst>
                <a:path w="1754876" h="396100" extrusionOk="0">
                  <a:moveTo>
                    <a:pt x="30210" y="0"/>
                  </a:moveTo>
                  <a:lnTo>
                    <a:pt x="1724666" y="0"/>
                  </a:lnTo>
                  <a:cubicBezTo>
                    <a:pt x="1732678" y="0"/>
                    <a:pt x="1740362" y="3183"/>
                    <a:pt x="1746028" y="8848"/>
                  </a:cubicBezTo>
                  <a:cubicBezTo>
                    <a:pt x="1751693" y="14514"/>
                    <a:pt x="1754876" y="22198"/>
                    <a:pt x="1754876" y="30210"/>
                  </a:cubicBezTo>
                  <a:lnTo>
                    <a:pt x="1754876" y="365890"/>
                  </a:lnTo>
                  <a:cubicBezTo>
                    <a:pt x="1754876" y="382574"/>
                    <a:pt x="1741351" y="396100"/>
                    <a:pt x="1724666" y="396100"/>
                  </a:cubicBezTo>
                  <a:lnTo>
                    <a:pt x="30210" y="396100"/>
                  </a:lnTo>
                  <a:cubicBezTo>
                    <a:pt x="13525" y="396100"/>
                    <a:pt x="0" y="382574"/>
                    <a:pt x="0" y="365890"/>
                  </a:cubicBezTo>
                  <a:lnTo>
                    <a:pt x="0" y="30210"/>
                  </a:lnTo>
                  <a:cubicBezTo>
                    <a:pt x="0" y="13525"/>
                    <a:pt x="13525" y="0"/>
                    <a:pt x="302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8;p17"/>
            <p:cNvSpPr txBox="1"/>
            <p:nvPr/>
          </p:nvSpPr>
          <p:spPr>
            <a:xfrm>
              <a:off x="0" y="-47625"/>
              <a:ext cx="1754876" cy="443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281;p17"/>
          <p:cNvSpPr txBox="1"/>
          <p:nvPr/>
        </p:nvSpPr>
        <p:spPr>
          <a:xfrm>
            <a:off x="13304818" y="7856745"/>
            <a:ext cx="5294909" cy="75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USABILITY</a:t>
            </a:r>
            <a:r>
              <a:rPr lang="en-US" sz="3499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40" name="Google Shape;2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63119" y="7732017"/>
            <a:ext cx="991050" cy="997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75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/>
          <p:nvPr/>
        </p:nvSpPr>
        <p:spPr>
          <a:xfrm>
            <a:off x="0" y="9499011"/>
            <a:ext cx="18288000" cy="787989"/>
          </a:xfrm>
          <a:custGeom>
            <a:avLst/>
            <a:gdLst/>
            <a:ahLst/>
            <a:cxnLst/>
            <a:rect l="l" t="t" r="r" b="b"/>
            <a:pathLst>
              <a:path w="18288000" h="787989" extrusionOk="0">
                <a:moveTo>
                  <a:pt x="0" y="0"/>
                </a:moveTo>
                <a:lnTo>
                  <a:pt x="18288000" y="0"/>
                </a:lnTo>
                <a:lnTo>
                  <a:pt x="18288000" y="787989"/>
                </a:lnTo>
                <a:lnTo>
                  <a:pt x="0" y="787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401577" b="-44973"/>
            </a:stretch>
          </a:blipFill>
          <a:ln>
            <a:noFill/>
          </a:ln>
        </p:spPr>
      </p:sp>
      <p:sp>
        <p:nvSpPr>
          <p:cNvPr id="602" name="Google Shape;602;p28"/>
          <p:cNvSpPr/>
          <p:nvPr/>
        </p:nvSpPr>
        <p:spPr>
          <a:xfrm>
            <a:off x="0" y="0"/>
            <a:ext cx="18288000" cy="210591"/>
          </a:xfrm>
          <a:custGeom>
            <a:avLst/>
            <a:gdLst/>
            <a:ahLst/>
            <a:cxnLst/>
            <a:rect l="l" t="t" r="r" b="b"/>
            <a:pathLst>
              <a:path w="18288000" h="210591" extrusionOk="0">
                <a:moveTo>
                  <a:pt x="0" y="0"/>
                </a:moveTo>
                <a:lnTo>
                  <a:pt x="18288000" y="0"/>
                </a:lnTo>
                <a:lnTo>
                  <a:pt x="18288000" y="210591"/>
                </a:lnTo>
                <a:lnTo>
                  <a:pt x="0" y="210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238501" b="-441850"/>
            </a:stretch>
          </a:blipFill>
          <a:ln>
            <a:noFill/>
          </a:ln>
        </p:spPr>
      </p:sp>
      <p:pic>
        <p:nvPicPr>
          <p:cNvPr id="604" name="Google Shape;6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74" y="5912248"/>
            <a:ext cx="23227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79;p14"/>
          <p:cNvSpPr txBox="1"/>
          <p:nvPr/>
        </p:nvSpPr>
        <p:spPr>
          <a:xfrm>
            <a:off x="1865573" y="1953076"/>
            <a:ext cx="10354136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rgbClr val="FFFF00"/>
                </a:solidFill>
                <a:latin typeface="Montserrat"/>
                <a:sym typeface="Montserrat"/>
              </a:rPr>
              <a:t>REQUIREMENT CONSTAINTS</a:t>
            </a:r>
            <a:endParaRPr sz="5400" b="1" dirty="0">
              <a:solidFill>
                <a:srgbClr val="FFFF00"/>
              </a:solidFill>
            </a:endParaRPr>
          </a:p>
        </p:txBody>
      </p:sp>
      <p:sp>
        <p:nvSpPr>
          <p:cNvPr id="8" name="Google Shape;179;p14"/>
          <p:cNvSpPr txBox="1"/>
          <p:nvPr/>
        </p:nvSpPr>
        <p:spPr>
          <a:xfrm>
            <a:off x="2489074" y="3942237"/>
            <a:ext cx="11157700" cy="324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- BUDGET</a:t>
            </a:r>
          </a:p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-</a:t>
            </a:r>
            <a:r>
              <a:rPr lang="en-US" sz="5400" b="1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TIME FRAME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- REGULATORY COMPLIANCE</a:t>
            </a:r>
            <a:endParaRPr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98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/>
          <p:nvPr/>
        </p:nvSpPr>
        <p:spPr>
          <a:xfrm>
            <a:off x="0" y="9499011"/>
            <a:ext cx="18288000" cy="787989"/>
          </a:xfrm>
          <a:custGeom>
            <a:avLst/>
            <a:gdLst/>
            <a:ahLst/>
            <a:cxnLst/>
            <a:rect l="l" t="t" r="r" b="b"/>
            <a:pathLst>
              <a:path w="18288000" h="787989" extrusionOk="0">
                <a:moveTo>
                  <a:pt x="0" y="0"/>
                </a:moveTo>
                <a:lnTo>
                  <a:pt x="18288000" y="0"/>
                </a:lnTo>
                <a:lnTo>
                  <a:pt x="18288000" y="787989"/>
                </a:lnTo>
                <a:lnTo>
                  <a:pt x="0" y="787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401577" b="-44973"/>
            </a:stretch>
          </a:blipFill>
          <a:ln>
            <a:noFill/>
          </a:ln>
        </p:spPr>
      </p:sp>
      <p:sp>
        <p:nvSpPr>
          <p:cNvPr id="602" name="Google Shape;602;p28"/>
          <p:cNvSpPr/>
          <p:nvPr/>
        </p:nvSpPr>
        <p:spPr>
          <a:xfrm>
            <a:off x="0" y="0"/>
            <a:ext cx="18288000" cy="210591"/>
          </a:xfrm>
          <a:custGeom>
            <a:avLst/>
            <a:gdLst/>
            <a:ahLst/>
            <a:cxnLst/>
            <a:rect l="l" t="t" r="r" b="b"/>
            <a:pathLst>
              <a:path w="18288000" h="210591" extrusionOk="0">
                <a:moveTo>
                  <a:pt x="0" y="0"/>
                </a:moveTo>
                <a:lnTo>
                  <a:pt x="18288000" y="0"/>
                </a:lnTo>
                <a:lnTo>
                  <a:pt x="18288000" y="210591"/>
                </a:lnTo>
                <a:lnTo>
                  <a:pt x="0" y="210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238501" b="-441850"/>
            </a:stretch>
          </a:blipFill>
          <a:ln>
            <a:noFill/>
          </a:ln>
        </p:spPr>
      </p:sp>
      <p:pic>
        <p:nvPicPr>
          <p:cNvPr id="604" name="Google Shape;6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74" y="5912248"/>
            <a:ext cx="23227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79;p14"/>
          <p:cNvSpPr txBox="1"/>
          <p:nvPr/>
        </p:nvSpPr>
        <p:spPr>
          <a:xfrm>
            <a:off x="1865573" y="1953076"/>
            <a:ext cx="10354136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rgbClr val="FFFF00"/>
                </a:solidFill>
                <a:latin typeface="Montserrat"/>
                <a:sym typeface="Montserrat"/>
              </a:rPr>
              <a:t>REQUIREMENT LIMITATIONS</a:t>
            </a:r>
            <a:endParaRPr sz="5400" b="1" dirty="0">
              <a:solidFill>
                <a:srgbClr val="FFFF00"/>
              </a:solidFill>
            </a:endParaRPr>
          </a:p>
        </p:txBody>
      </p:sp>
      <p:sp>
        <p:nvSpPr>
          <p:cNvPr id="7" name="Google Shape;179;p14"/>
          <p:cNvSpPr txBox="1"/>
          <p:nvPr/>
        </p:nvSpPr>
        <p:spPr>
          <a:xfrm>
            <a:off x="2489074" y="4291804"/>
            <a:ext cx="11157700" cy="432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- ACCESSIBILITY</a:t>
            </a:r>
          </a:p>
          <a:p>
            <a:pPr marL="685800" marR="0" lvl="0" indent="-685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5400" b="1" dirty="0" smtClean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smtClean="0">
                <a:solidFill>
                  <a:schemeClr val="bg1"/>
                </a:solidFill>
                <a:latin typeface="Montserrat"/>
                <a:sym typeface="Montserrat"/>
              </a:rPr>
              <a:t>- ENVIRONMENTAL FACTORS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2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2"/>
          <p:cNvGrpSpPr/>
          <p:nvPr/>
        </p:nvGrpSpPr>
        <p:grpSpPr>
          <a:xfrm>
            <a:off x="902849" y="4064622"/>
            <a:ext cx="8258332" cy="1100740"/>
            <a:chOff x="0" y="-47625"/>
            <a:chExt cx="1829504" cy="289907"/>
          </a:xfrm>
        </p:grpSpPr>
        <p:sp>
          <p:nvSpPr>
            <p:cNvPr id="96" name="Google Shape;96;p12"/>
            <p:cNvSpPr/>
            <p:nvPr/>
          </p:nvSpPr>
          <p:spPr>
            <a:xfrm>
              <a:off x="0" y="0"/>
              <a:ext cx="1829504" cy="242282"/>
            </a:xfrm>
            <a:custGeom>
              <a:avLst/>
              <a:gdLst/>
              <a:ahLst/>
              <a:cxnLst/>
              <a:rect l="l" t="t" r="r" b="b"/>
              <a:pathLst>
                <a:path w="1829504" h="242282" extrusionOk="0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0" y="-47625"/>
              <a:ext cx="1829504" cy="289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2"/>
          <p:cNvGrpSpPr/>
          <p:nvPr/>
        </p:nvGrpSpPr>
        <p:grpSpPr>
          <a:xfrm>
            <a:off x="902849" y="7805860"/>
            <a:ext cx="7890681" cy="1100740"/>
            <a:chOff x="0" y="-47625"/>
            <a:chExt cx="1829504" cy="289907"/>
          </a:xfrm>
        </p:grpSpPr>
        <p:sp>
          <p:nvSpPr>
            <p:cNvPr id="99" name="Google Shape;99;p12"/>
            <p:cNvSpPr/>
            <p:nvPr/>
          </p:nvSpPr>
          <p:spPr>
            <a:xfrm>
              <a:off x="0" y="0"/>
              <a:ext cx="1829504" cy="242282"/>
            </a:xfrm>
            <a:custGeom>
              <a:avLst/>
              <a:gdLst/>
              <a:ahLst/>
              <a:cxnLst/>
              <a:rect l="l" t="t" r="r" b="b"/>
              <a:pathLst>
                <a:path w="1829504" h="242282" extrusionOk="0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2"/>
            <p:cNvSpPr txBox="1"/>
            <p:nvPr/>
          </p:nvSpPr>
          <p:spPr>
            <a:xfrm>
              <a:off x="0" y="-47625"/>
              <a:ext cx="1829504" cy="289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2"/>
          <p:cNvSpPr txBox="1"/>
          <p:nvPr/>
        </p:nvSpPr>
        <p:spPr>
          <a:xfrm>
            <a:off x="1725576" y="4362073"/>
            <a:ext cx="7204835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STAKEHOLDER IDENTIFICATION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10682542" y="5132061"/>
            <a:ext cx="497134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dirty="0"/>
          </a:p>
        </p:txBody>
      </p:sp>
      <p:grpSp>
        <p:nvGrpSpPr>
          <p:cNvPr id="103" name="Google Shape;103;p12"/>
          <p:cNvGrpSpPr/>
          <p:nvPr/>
        </p:nvGrpSpPr>
        <p:grpSpPr>
          <a:xfrm>
            <a:off x="884202" y="2609751"/>
            <a:ext cx="6946398" cy="1172540"/>
            <a:chOff x="0" y="-47625"/>
            <a:chExt cx="1829504" cy="289907"/>
          </a:xfrm>
        </p:grpSpPr>
        <p:sp>
          <p:nvSpPr>
            <p:cNvPr id="104" name="Google Shape;104;p12"/>
            <p:cNvSpPr/>
            <p:nvPr/>
          </p:nvSpPr>
          <p:spPr>
            <a:xfrm>
              <a:off x="0" y="0"/>
              <a:ext cx="1829504" cy="242282"/>
            </a:xfrm>
            <a:custGeom>
              <a:avLst/>
              <a:gdLst/>
              <a:ahLst/>
              <a:cxnLst/>
              <a:rect l="l" t="t" r="r" b="b"/>
              <a:pathLst>
                <a:path w="1829504" h="242282" extrusionOk="0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 txBox="1"/>
            <p:nvPr/>
          </p:nvSpPr>
          <p:spPr>
            <a:xfrm>
              <a:off x="0" y="-47625"/>
              <a:ext cx="1829504" cy="289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2"/>
          <p:cNvGrpSpPr/>
          <p:nvPr/>
        </p:nvGrpSpPr>
        <p:grpSpPr>
          <a:xfrm>
            <a:off x="852458" y="5903495"/>
            <a:ext cx="11117868" cy="1293702"/>
            <a:chOff x="0" y="-47625"/>
            <a:chExt cx="1829504" cy="289907"/>
          </a:xfrm>
        </p:grpSpPr>
        <p:sp>
          <p:nvSpPr>
            <p:cNvPr id="107" name="Google Shape;107;p12"/>
            <p:cNvSpPr/>
            <p:nvPr/>
          </p:nvSpPr>
          <p:spPr>
            <a:xfrm>
              <a:off x="0" y="0"/>
              <a:ext cx="1829504" cy="242282"/>
            </a:xfrm>
            <a:custGeom>
              <a:avLst/>
              <a:gdLst/>
              <a:ahLst/>
              <a:cxnLst/>
              <a:rect l="l" t="t" r="r" b="b"/>
              <a:pathLst>
                <a:path w="1829504" h="242282" extrusionOk="0">
                  <a:moveTo>
                    <a:pt x="89162" y="0"/>
                  </a:moveTo>
                  <a:lnTo>
                    <a:pt x="1740342" y="0"/>
                  </a:lnTo>
                  <a:cubicBezTo>
                    <a:pt x="1789585" y="0"/>
                    <a:pt x="1829504" y="39919"/>
                    <a:pt x="1829504" y="89162"/>
                  </a:cubicBezTo>
                  <a:lnTo>
                    <a:pt x="1829504" y="153120"/>
                  </a:lnTo>
                  <a:cubicBezTo>
                    <a:pt x="1829504" y="202363"/>
                    <a:pt x="1789585" y="242282"/>
                    <a:pt x="1740342" y="242282"/>
                  </a:cubicBezTo>
                  <a:lnTo>
                    <a:pt x="89162" y="242282"/>
                  </a:lnTo>
                  <a:cubicBezTo>
                    <a:pt x="39919" y="242282"/>
                    <a:pt x="0" y="202363"/>
                    <a:pt x="0" y="153120"/>
                  </a:cubicBezTo>
                  <a:lnTo>
                    <a:pt x="0" y="89162"/>
                  </a:lnTo>
                  <a:cubicBezTo>
                    <a:pt x="0" y="39919"/>
                    <a:pt x="39919" y="0"/>
                    <a:pt x="891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2"/>
            <p:cNvSpPr txBox="1"/>
            <p:nvPr/>
          </p:nvSpPr>
          <p:spPr>
            <a:xfrm>
              <a:off x="0" y="-47625"/>
              <a:ext cx="1829504" cy="289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2"/>
          <p:cNvSpPr txBox="1"/>
          <p:nvPr/>
        </p:nvSpPr>
        <p:spPr>
          <a:xfrm>
            <a:off x="2198130" y="2926747"/>
            <a:ext cx="5236058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3399"/>
                </a:solidFill>
              </a:rPr>
              <a:t>INTRODUCTION</a:t>
            </a:r>
            <a:endParaRPr b="1" dirty="0">
              <a:solidFill>
                <a:srgbClr val="FF3399"/>
              </a:solidFill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1120639" y="2942261"/>
            <a:ext cx="9928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/>
          </a:p>
        </p:txBody>
      </p:sp>
      <p:sp>
        <p:nvSpPr>
          <p:cNvPr id="111" name="Google Shape;111;p12"/>
          <p:cNvSpPr txBox="1"/>
          <p:nvPr/>
        </p:nvSpPr>
        <p:spPr>
          <a:xfrm>
            <a:off x="1060000" y="4362073"/>
            <a:ext cx="998086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dirty="0"/>
          </a:p>
        </p:txBody>
      </p:sp>
      <p:sp>
        <p:nvSpPr>
          <p:cNvPr id="112" name="Google Shape;112;p12"/>
          <p:cNvSpPr txBox="1"/>
          <p:nvPr/>
        </p:nvSpPr>
        <p:spPr>
          <a:xfrm>
            <a:off x="1132332" y="6325623"/>
            <a:ext cx="998086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/>
          </a:p>
        </p:txBody>
      </p:sp>
      <p:sp>
        <p:nvSpPr>
          <p:cNvPr id="113" name="Google Shape;113;p12"/>
          <p:cNvSpPr txBox="1"/>
          <p:nvPr/>
        </p:nvSpPr>
        <p:spPr>
          <a:xfrm>
            <a:off x="1143128" y="8146472"/>
            <a:ext cx="58176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0" u="none" strike="noStrike" cap="none" dirty="0">
                <a:solidFill>
                  <a:srgbClr val="FFFFFF"/>
                </a:solidFill>
                <a:sym typeface="Arial"/>
              </a:rPr>
              <a:t>04</a:t>
            </a:r>
            <a:endParaRPr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1796613" y="6315591"/>
            <a:ext cx="9773753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smtClean="0">
                <a:solidFill>
                  <a:srgbClr val="FF3399"/>
                </a:solidFill>
                <a:sym typeface="Arial"/>
              </a:rPr>
              <a:t>REQUIREMENT GATHERING TECHNIQUES</a:t>
            </a:r>
            <a:endParaRPr b="1" dirty="0">
              <a:solidFill>
                <a:srgbClr val="FF3399"/>
              </a:solidFill>
            </a:endParaRPr>
          </a:p>
        </p:txBody>
      </p:sp>
      <p:sp>
        <p:nvSpPr>
          <p:cNvPr id="116" name="Google Shape;116;p12"/>
          <p:cNvSpPr txBox="1"/>
          <p:nvPr/>
        </p:nvSpPr>
        <p:spPr>
          <a:xfrm>
            <a:off x="1799187" y="8175312"/>
            <a:ext cx="713228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smtClean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REQUIREMENT CONSTRAINTS</a:t>
            </a:r>
          </a:p>
        </p:txBody>
      </p:sp>
      <p:sp>
        <p:nvSpPr>
          <p:cNvPr id="118" name="Google Shape;118;p12"/>
          <p:cNvSpPr txBox="1"/>
          <p:nvPr/>
        </p:nvSpPr>
        <p:spPr>
          <a:xfrm>
            <a:off x="8505441" y="8591633"/>
            <a:ext cx="4971342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dirty="0"/>
          </a:p>
        </p:txBody>
      </p:sp>
      <p:sp>
        <p:nvSpPr>
          <p:cNvPr id="119" name="Google Shape;119;p12"/>
          <p:cNvSpPr txBox="1"/>
          <p:nvPr/>
        </p:nvSpPr>
        <p:spPr>
          <a:xfrm>
            <a:off x="1028700" y="1275634"/>
            <a:ext cx="1650755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sng" strike="noStrike" cap="none" dirty="0" smtClean="0">
                <a:solidFill>
                  <a:srgbClr val="FF3399"/>
                </a:solidFill>
                <a:sym typeface="Arial"/>
              </a:rPr>
              <a:t>TABLE OF CONTENTS</a:t>
            </a:r>
            <a:endParaRPr b="1" u="sng" dirty="0">
              <a:solidFill>
                <a:srgbClr val="FF3399"/>
              </a:solidFill>
            </a:endParaRPr>
          </a:p>
        </p:txBody>
      </p:sp>
      <p:grpSp>
        <p:nvGrpSpPr>
          <p:cNvPr id="120" name="Google Shape;120;p12"/>
          <p:cNvGrpSpPr/>
          <p:nvPr/>
        </p:nvGrpSpPr>
        <p:grpSpPr>
          <a:xfrm>
            <a:off x="8887919" y="4202878"/>
            <a:ext cx="349367" cy="349367"/>
            <a:chOff x="0" y="0"/>
            <a:chExt cx="812800" cy="812800"/>
          </a:xfrm>
        </p:grpSpPr>
        <p:sp>
          <p:nvSpPr>
            <p:cNvPr id="12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9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885319" y="6109316"/>
            <a:ext cx="349367" cy="349367"/>
            <a:chOff x="0" y="0"/>
            <a:chExt cx="812800" cy="812800"/>
          </a:xfrm>
        </p:grpSpPr>
        <p:sp>
          <p:nvSpPr>
            <p:cNvPr id="124" name="Google Shape;12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E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2"/>
          <p:cNvSpPr/>
          <p:nvPr/>
        </p:nvSpPr>
        <p:spPr>
          <a:xfrm>
            <a:off x="0" y="10045234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sp>
        <p:nvSpPr>
          <p:cNvPr id="127" name="Google Shape;127;p12"/>
          <p:cNvSpPr/>
          <p:nvPr/>
        </p:nvSpPr>
        <p:spPr>
          <a:xfrm>
            <a:off x="0" y="8006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grpSp>
        <p:nvGrpSpPr>
          <p:cNvPr id="128" name="Google Shape;128;p12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29" name="Google Shape;129;p12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30" name="Google Shape;130;p12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31" name="Google Shape;13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2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34" name="Google Shape;134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12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37" name="Google Shape;137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120;p12"/>
          <p:cNvGrpSpPr/>
          <p:nvPr/>
        </p:nvGrpSpPr>
        <p:grpSpPr>
          <a:xfrm>
            <a:off x="8453254" y="7908137"/>
            <a:ext cx="349367" cy="349367"/>
            <a:chOff x="0" y="0"/>
            <a:chExt cx="812800" cy="812800"/>
          </a:xfrm>
          <a:solidFill>
            <a:srgbClr val="FFFF00"/>
          </a:solidFill>
        </p:grpSpPr>
        <p:sp>
          <p:nvSpPr>
            <p:cNvPr id="48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" name="Google Shape;120;p12"/>
          <p:cNvGrpSpPr/>
          <p:nvPr/>
        </p:nvGrpSpPr>
        <p:grpSpPr>
          <a:xfrm>
            <a:off x="743388" y="2734823"/>
            <a:ext cx="349367" cy="349367"/>
            <a:chOff x="0" y="0"/>
            <a:chExt cx="812800" cy="812800"/>
          </a:xfrm>
          <a:solidFill>
            <a:schemeClr val="bg1"/>
          </a:solidFill>
        </p:grpSpPr>
        <p:sp>
          <p:nvSpPr>
            <p:cNvPr id="51" name="Google Shape;12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701" y="0"/>
            <a:ext cx="19135186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7"/>
          <p:cNvSpPr/>
          <p:nvPr/>
        </p:nvSpPr>
        <p:spPr>
          <a:xfrm>
            <a:off x="1221102" y="1282844"/>
            <a:ext cx="15960436" cy="8027409"/>
          </a:xfrm>
          <a:custGeom>
            <a:avLst/>
            <a:gdLst/>
            <a:ahLst/>
            <a:cxnLst/>
            <a:rect l="l" t="t" r="r" b="b"/>
            <a:pathLst>
              <a:path w="13273784" h="6266580" extrusionOk="0">
                <a:moveTo>
                  <a:pt x="0" y="0"/>
                </a:moveTo>
                <a:lnTo>
                  <a:pt x="13273784" y="0"/>
                </a:lnTo>
                <a:lnTo>
                  <a:pt x="13273784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0603" b="-20605"/>
            </a:stretch>
          </a:blipFill>
          <a:ln>
            <a:noFill/>
          </a:ln>
        </p:spPr>
      </p:sp>
      <p:sp>
        <p:nvSpPr>
          <p:cNvPr id="588" name="Google Shape;588;p27"/>
          <p:cNvSpPr txBox="1"/>
          <p:nvPr/>
        </p:nvSpPr>
        <p:spPr>
          <a:xfrm>
            <a:off x="1221102" y="3020045"/>
            <a:ext cx="1556558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tx1"/>
                </a:solidFill>
              </a:rPr>
              <a:t>No matter how good the team or how efficient the methodology, if we’re not solving the right problem, the project fails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2010264" y="7704206"/>
            <a:ext cx="12804764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strike="noStrike" cap="none" dirty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3500" b="1" i="1" dirty="0" smtClean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Woody Williams</a:t>
            </a:r>
            <a:endParaRPr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/>
          <p:nvPr/>
        </p:nvSpPr>
        <p:spPr>
          <a:xfrm>
            <a:off x="1849582" y="2438207"/>
            <a:ext cx="15253854" cy="5150333"/>
          </a:xfrm>
          <a:custGeom>
            <a:avLst/>
            <a:gdLst/>
            <a:ahLst/>
            <a:cxnLst/>
            <a:rect l="l" t="t" r="r" b="b"/>
            <a:pathLst>
              <a:path w="1763134" h="256507" extrusionOk="0">
                <a:moveTo>
                  <a:pt x="30068" y="0"/>
                </a:moveTo>
                <a:lnTo>
                  <a:pt x="1733066" y="0"/>
                </a:lnTo>
                <a:cubicBezTo>
                  <a:pt x="1749672" y="0"/>
                  <a:pt x="1763134" y="13462"/>
                  <a:pt x="1763134" y="30068"/>
                </a:cubicBezTo>
                <a:lnTo>
                  <a:pt x="1763134" y="226439"/>
                </a:lnTo>
                <a:cubicBezTo>
                  <a:pt x="1763134" y="243045"/>
                  <a:pt x="1749672" y="256507"/>
                  <a:pt x="1733066" y="256507"/>
                </a:cubicBezTo>
                <a:lnTo>
                  <a:pt x="30068" y="256507"/>
                </a:lnTo>
                <a:cubicBezTo>
                  <a:pt x="13462" y="256507"/>
                  <a:pt x="0" y="243045"/>
                  <a:pt x="0" y="226439"/>
                </a:cubicBezTo>
                <a:lnTo>
                  <a:pt x="0" y="30068"/>
                </a:lnTo>
                <a:cubicBezTo>
                  <a:pt x="0" y="13462"/>
                  <a:pt x="13462" y="0"/>
                  <a:pt x="3006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8"/>
          <p:cNvSpPr/>
          <p:nvPr/>
        </p:nvSpPr>
        <p:spPr>
          <a:xfrm>
            <a:off x="0" y="9499011"/>
            <a:ext cx="18288000" cy="787989"/>
          </a:xfrm>
          <a:custGeom>
            <a:avLst/>
            <a:gdLst/>
            <a:ahLst/>
            <a:cxnLst/>
            <a:rect l="l" t="t" r="r" b="b"/>
            <a:pathLst>
              <a:path w="18288000" h="787989" extrusionOk="0">
                <a:moveTo>
                  <a:pt x="0" y="0"/>
                </a:moveTo>
                <a:lnTo>
                  <a:pt x="18288000" y="0"/>
                </a:lnTo>
                <a:lnTo>
                  <a:pt x="18288000" y="787989"/>
                </a:lnTo>
                <a:lnTo>
                  <a:pt x="0" y="787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401577" b="-44973"/>
            </a:stretch>
          </a:blipFill>
          <a:ln>
            <a:noFill/>
          </a:ln>
        </p:spPr>
      </p:sp>
      <p:sp>
        <p:nvSpPr>
          <p:cNvPr id="602" name="Google Shape;602;p28"/>
          <p:cNvSpPr/>
          <p:nvPr/>
        </p:nvSpPr>
        <p:spPr>
          <a:xfrm>
            <a:off x="0" y="0"/>
            <a:ext cx="18288000" cy="210591"/>
          </a:xfrm>
          <a:custGeom>
            <a:avLst/>
            <a:gdLst/>
            <a:ahLst/>
            <a:cxnLst/>
            <a:rect l="l" t="t" r="r" b="b"/>
            <a:pathLst>
              <a:path w="18288000" h="210591" extrusionOk="0">
                <a:moveTo>
                  <a:pt x="0" y="0"/>
                </a:moveTo>
                <a:lnTo>
                  <a:pt x="18288000" y="0"/>
                </a:lnTo>
                <a:lnTo>
                  <a:pt x="18288000" y="210591"/>
                </a:lnTo>
                <a:lnTo>
                  <a:pt x="0" y="210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5238501" b="-441850"/>
            </a:stretch>
          </a:blipFill>
          <a:ln>
            <a:noFill/>
          </a:ln>
        </p:spPr>
      </p:sp>
      <p:pic>
        <p:nvPicPr>
          <p:cNvPr id="604" name="Google Shape;6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6774" y="5912248"/>
            <a:ext cx="23227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79;p14"/>
          <p:cNvSpPr txBox="1"/>
          <p:nvPr/>
        </p:nvSpPr>
        <p:spPr>
          <a:xfrm>
            <a:off x="2369126" y="3262330"/>
            <a:ext cx="17934709" cy="352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rgbClr val="FFFF00"/>
                </a:solidFill>
                <a:latin typeface="Montserrat"/>
                <a:sym typeface="Montserrat"/>
              </a:rPr>
              <a:t>        </a:t>
            </a:r>
            <a:r>
              <a:rPr lang="en-US" sz="8800" b="1" dirty="0" smtClean="0">
                <a:solidFill>
                  <a:srgbClr val="FFFF00"/>
                </a:solidFill>
                <a:latin typeface="Montserrat"/>
                <a:sym typeface="Montserrat"/>
              </a:rPr>
              <a:t>THANK YOU FOR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 smtClean="0">
                <a:solidFill>
                  <a:srgbClr val="FFFF00"/>
                </a:solidFill>
                <a:latin typeface="Montserrat"/>
                <a:sym typeface="Montserrat"/>
              </a:rPr>
              <a:t>KEEN YOUR ATTENTION</a:t>
            </a:r>
            <a:endParaRPr sz="8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1028700" y="1803466"/>
            <a:ext cx="94543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sng" strike="noStrike" cap="none" dirty="0">
                <a:solidFill>
                  <a:srgbClr val="FF3399"/>
                </a:solidFill>
                <a:sym typeface="Arial"/>
              </a:rPr>
              <a:t>Project Scope</a:t>
            </a:r>
            <a:endParaRPr b="1" u="sng" dirty="0">
              <a:solidFill>
                <a:srgbClr val="FF3399"/>
              </a:solidFill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804711" y="3467621"/>
            <a:ext cx="705902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00"/>
                </a:solidFill>
                <a:sym typeface="Arial"/>
              </a:rPr>
              <a:t>Scope </a:t>
            </a:r>
            <a:r>
              <a:rPr lang="en-US" sz="4000" b="0" i="0" u="none" strike="noStrike" cap="none" dirty="0" smtClean="0">
                <a:solidFill>
                  <a:srgbClr val="FFFF00"/>
                </a:solidFill>
                <a:sym typeface="Arial"/>
              </a:rPr>
              <a:t>Statement</a:t>
            </a:r>
            <a:endParaRPr sz="4000" dirty="0">
              <a:solidFill>
                <a:srgbClr val="FF3399"/>
              </a:solidFill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9933708" y="3482239"/>
            <a:ext cx="705902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 smtClean="0">
                <a:solidFill>
                  <a:srgbClr val="FFFF00"/>
                </a:solidFill>
                <a:sym typeface="Arial"/>
              </a:rPr>
              <a:t>Deliverables</a:t>
            </a:r>
            <a:endParaRPr dirty="0">
              <a:solidFill>
                <a:srgbClr val="FF3399"/>
              </a:solidFill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820879" y="4498212"/>
            <a:ext cx="7969828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2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objective of our biometric student attendance mobile application is to streamline the process of tracking student attendance in  the University  of </a:t>
            </a:r>
            <a:r>
              <a:rPr lang="en-US" sz="22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Buea</a:t>
            </a:r>
            <a:r>
              <a:rPr lang="en-US" sz="22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200" dirty="0"/>
          </a:p>
        </p:txBody>
      </p:sp>
      <p:sp>
        <p:nvSpPr>
          <p:cNvPr id="237" name="Google Shape;237;p16"/>
          <p:cNvSpPr txBox="1"/>
          <p:nvPr/>
        </p:nvSpPr>
        <p:spPr>
          <a:xfrm>
            <a:off x="9912927" y="4498212"/>
            <a:ext cx="7813963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solidFill>
                  <a:srgbClr val="FFFFFF"/>
                </a:solidFill>
                <a:latin typeface="Montserrat"/>
                <a:sym typeface="Montserrat"/>
              </a:rPr>
              <a:t>It has been by many lecturers that one of the measure reason why students in the University of </a:t>
            </a:r>
            <a:r>
              <a:rPr lang="en-US" sz="2200" dirty="0" err="1" smtClean="0">
                <a:solidFill>
                  <a:srgbClr val="FFFFFF"/>
                </a:solidFill>
                <a:latin typeface="Montserrat"/>
                <a:sym typeface="Montserrat"/>
              </a:rPr>
              <a:t>Buea</a:t>
            </a:r>
            <a:r>
              <a:rPr lang="en-US" sz="2200" dirty="0" smtClean="0">
                <a:solidFill>
                  <a:srgbClr val="FFFFFF"/>
                </a:solidFill>
                <a:latin typeface="Montserrat"/>
                <a:sym typeface="Montserrat"/>
              </a:rPr>
              <a:t> fail their courses is because of very poor class attendance.</a:t>
            </a:r>
            <a:endParaRPr sz="2200" dirty="0"/>
          </a:p>
        </p:txBody>
      </p:sp>
      <p:grpSp>
        <p:nvGrpSpPr>
          <p:cNvPr id="238" name="Google Shape;238;p16"/>
          <p:cNvGrpSpPr/>
          <p:nvPr/>
        </p:nvGrpSpPr>
        <p:grpSpPr>
          <a:xfrm>
            <a:off x="921850" y="10630993"/>
            <a:ext cx="16230600" cy="460238"/>
            <a:chOff x="0" y="0"/>
            <a:chExt cx="21640800" cy="613651"/>
          </a:xfrm>
        </p:grpSpPr>
        <p:sp>
          <p:nvSpPr>
            <p:cNvPr id="239" name="Google Shape;239;p16"/>
            <p:cNvSpPr txBox="1"/>
            <p:nvPr/>
          </p:nvSpPr>
          <p:spPr>
            <a:xfrm>
              <a:off x="0" y="127501"/>
              <a:ext cx="21640800" cy="358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YOUR LOGO                                                                                           ABOUT                PROJECT                    PRICE                 TEAM                                                                                </a:t>
              </a:r>
              <a:endParaRPr/>
            </a:p>
          </p:txBody>
        </p:sp>
        <p:grpSp>
          <p:nvGrpSpPr>
            <p:cNvPr id="240" name="Google Shape;240;p16"/>
            <p:cNvGrpSpPr/>
            <p:nvPr/>
          </p:nvGrpSpPr>
          <p:grpSpPr>
            <a:xfrm>
              <a:off x="13594453" y="254073"/>
              <a:ext cx="105504" cy="105504"/>
              <a:chOff x="0" y="0"/>
              <a:chExt cx="812800" cy="812800"/>
            </a:xfrm>
          </p:grpSpPr>
          <p:sp>
            <p:nvSpPr>
              <p:cNvPr id="241" name="Google Shape;241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16"/>
            <p:cNvGrpSpPr/>
            <p:nvPr/>
          </p:nvGrpSpPr>
          <p:grpSpPr>
            <a:xfrm>
              <a:off x="16954590" y="254073"/>
              <a:ext cx="105504" cy="105504"/>
              <a:chOff x="0" y="0"/>
              <a:chExt cx="812800" cy="812800"/>
            </a:xfrm>
          </p:grpSpPr>
          <p:sp>
            <p:nvSpPr>
              <p:cNvPr id="244" name="Google Shape;24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6"/>
            <p:cNvGrpSpPr/>
            <p:nvPr/>
          </p:nvGrpSpPr>
          <p:grpSpPr>
            <a:xfrm>
              <a:off x="19791521" y="254073"/>
              <a:ext cx="105504" cy="105504"/>
              <a:chOff x="0" y="0"/>
              <a:chExt cx="812800" cy="812800"/>
            </a:xfrm>
          </p:grpSpPr>
          <p:sp>
            <p:nvSpPr>
              <p:cNvPr id="247" name="Google Shape;24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9" name="Google Shape;249;p16"/>
            <p:cNvSpPr/>
            <p:nvPr/>
          </p:nvSpPr>
          <p:spPr>
            <a:xfrm>
              <a:off x="0" y="0"/>
              <a:ext cx="629679" cy="613651"/>
            </a:xfrm>
            <a:custGeom>
              <a:avLst/>
              <a:gdLst/>
              <a:ahLst/>
              <a:cxnLst/>
              <a:rect l="l" t="t" r="r" b="b"/>
              <a:pathLst>
                <a:path w="629679" h="613651" extrusionOk="0">
                  <a:moveTo>
                    <a:pt x="0" y="0"/>
                  </a:moveTo>
                  <a:lnTo>
                    <a:pt x="629679" y="0"/>
                  </a:lnTo>
                  <a:lnTo>
                    <a:pt x="629679" y="613651"/>
                  </a:lnTo>
                  <a:lnTo>
                    <a:pt x="0" y="6136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50" name="Google Shape;250;p16"/>
          <p:cNvSpPr/>
          <p:nvPr/>
        </p:nvSpPr>
        <p:spPr>
          <a:xfrm>
            <a:off x="0" y="9654"/>
            <a:ext cx="18288000" cy="225433"/>
          </a:xfrm>
          <a:custGeom>
            <a:avLst/>
            <a:gdLst/>
            <a:ahLst/>
            <a:cxnLst/>
            <a:rect l="l" t="t" r="r" b="b"/>
            <a:pathLst>
              <a:path w="18288000" h="225433" extrusionOk="0">
                <a:moveTo>
                  <a:pt x="0" y="0"/>
                </a:moveTo>
                <a:lnTo>
                  <a:pt x="18288000" y="0"/>
                </a:lnTo>
                <a:lnTo>
                  <a:pt x="18288000" y="225433"/>
                </a:lnTo>
                <a:lnTo>
                  <a:pt x="0" y="225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336469" b="-2966021"/>
            </a:stretch>
          </a:blipFill>
          <a:ln>
            <a:noFill/>
          </a:ln>
        </p:spPr>
      </p:sp>
      <p:sp>
        <p:nvSpPr>
          <p:cNvPr id="251" name="Google Shape;251;p16"/>
          <p:cNvSpPr/>
          <p:nvPr/>
        </p:nvSpPr>
        <p:spPr>
          <a:xfrm>
            <a:off x="0" y="10067925"/>
            <a:ext cx="18288000" cy="225433"/>
          </a:xfrm>
          <a:custGeom>
            <a:avLst/>
            <a:gdLst/>
            <a:ahLst/>
            <a:cxnLst/>
            <a:rect l="l" t="t" r="r" b="b"/>
            <a:pathLst>
              <a:path w="18288000" h="225433" extrusionOk="0">
                <a:moveTo>
                  <a:pt x="0" y="0"/>
                </a:moveTo>
                <a:lnTo>
                  <a:pt x="18288000" y="0"/>
                </a:lnTo>
                <a:lnTo>
                  <a:pt x="18288000" y="225433"/>
                </a:lnTo>
                <a:lnTo>
                  <a:pt x="0" y="2254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336469" b="-2966021"/>
            </a:stretch>
          </a:blipFill>
          <a:ln>
            <a:noFill/>
          </a:ln>
        </p:spPr>
      </p:sp>
      <p:pic>
        <p:nvPicPr>
          <p:cNvPr id="252" name="Google Shape;25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095" y="6504438"/>
            <a:ext cx="7008240" cy="28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9400" y="6477626"/>
            <a:ext cx="7008224" cy="280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6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255" name="Google Shape;255;p16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256" name="Google Shape;256;p16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257" name="Google Shape;25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16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260" name="Google Shape;26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16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263" name="Google Shape;26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5" name="Google Shape;26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1"/>
          <p:cNvGrpSpPr/>
          <p:nvPr/>
        </p:nvGrpSpPr>
        <p:grpSpPr>
          <a:xfrm>
            <a:off x="10478873" y="2037736"/>
            <a:ext cx="7670598" cy="7850543"/>
            <a:chOff x="0" y="0"/>
            <a:chExt cx="812800" cy="812800"/>
          </a:xfrm>
        </p:grpSpPr>
        <p:sp>
          <p:nvSpPr>
            <p:cNvPr id="62" name="Google Shape;6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11"/>
          <p:cNvGrpSpPr/>
          <p:nvPr/>
        </p:nvGrpSpPr>
        <p:grpSpPr>
          <a:xfrm>
            <a:off x="15142536" y="1964371"/>
            <a:ext cx="349367" cy="349367"/>
            <a:chOff x="0" y="0"/>
            <a:chExt cx="812800" cy="812800"/>
          </a:xfrm>
          <a:solidFill>
            <a:srgbClr val="FFFF00"/>
          </a:solidFill>
        </p:grpSpPr>
        <p:sp>
          <p:nvSpPr>
            <p:cNvPr id="69" name="Google Shape;6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solidFill>
                <a:srgbClr val="FFFF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1"/>
          <p:cNvGrpSpPr/>
          <p:nvPr/>
        </p:nvGrpSpPr>
        <p:grpSpPr>
          <a:xfrm>
            <a:off x="789656" y="350599"/>
            <a:ext cx="1260801" cy="1176976"/>
            <a:chOff x="0" y="0"/>
            <a:chExt cx="812800" cy="812800"/>
          </a:xfrm>
        </p:grpSpPr>
        <p:sp>
          <p:nvSpPr>
            <p:cNvPr id="72" name="Google Shape;7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11"/>
          <p:cNvSpPr/>
          <p:nvPr/>
        </p:nvSpPr>
        <p:spPr>
          <a:xfrm rot="5400000">
            <a:off x="9020935" y="-9020935"/>
            <a:ext cx="246131" cy="18288000"/>
          </a:xfrm>
          <a:custGeom>
            <a:avLst/>
            <a:gdLst/>
            <a:ahLst/>
            <a:cxnLst/>
            <a:rect l="l" t="t" r="r" b="b"/>
            <a:pathLst>
              <a:path w="246131" h="18288000" extrusionOk="0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91760" r="-10744127"/>
            </a:stretch>
          </a:blipFill>
          <a:ln>
            <a:noFill/>
          </a:ln>
        </p:spPr>
      </p:sp>
      <p:sp>
        <p:nvSpPr>
          <p:cNvPr id="75" name="Google Shape;75;p11"/>
          <p:cNvSpPr txBox="1"/>
          <p:nvPr/>
        </p:nvSpPr>
        <p:spPr>
          <a:xfrm>
            <a:off x="789656" y="2037736"/>
            <a:ext cx="8286391" cy="9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u="sng" dirty="0" smtClean="0">
                <a:solidFill>
                  <a:srgbClr val="FF3399"/>
                </a:solidFill>
                <a:latin typeface="Montserrat"/>
                <a:sym typeface="Montserrat"/>
              </a:rPr>
              <a:t>REQUIREMENT GATHERING</a:t>
            </a:r>
            <a:endParaRPr sz="4400" b="1" u="sng" dirty="0">
              <a:solidFill>
                <a:srgbClr val="FF3399"/>
              </a:solidFill>
            </a:endParaRPr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6745" y="2546205"/>
            <a:ext cx="6562669" cy="681003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/>
          <p:nvPr/>
        </p:nvSpPr>
        <p:spPr>
          <a:xfrm>
            <a:off x="9846236" y="6789014"/>
            <a:ext cx="2828259" cy="29756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7;p11"/>
          <p:cNvSpPr txBox="1"/>
          <p:nvPr/>
        </p:nvSpPr>
        <p:spPr>
          <a:xfrm>
            <a:off x="581833" y="4371600"/>
            <a:ext cx="10037673" cy="271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9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 smtClean="0">
                <a:solidFill>
                  <a:srgbClr val="FFFFFF"/>
                </a:solidFill>
              </a:rPr>
              <a:t>Requirement gathering is the process of </a:t>
            </a:r>
            <a:r>
              <a:rPr lang="en-US" sz="3700" b="1" dirty="0" smtClean="0">
                <a:solidFill>
                  <a:srgbClr val="FFFF00"/>
                </a:solidFill>
              </a:rPr>
              <a:t>collecting</a:t>
            </a:r>
            <a:r>
              <a:rPr lang="en-US" sz="3700" dirty="0" smtClean="0">
                <a:solidFill>
                  <a:srgbClr val="FFFFFF"/>
                </a:solidFill>
              </a:rPr>
              <a:t>, </a:t>
            </a:r>
            <a:r>
              <a:rPr lang="en-US" sz="3700" b="1" dirty="0" smtClean="0">
                <a:solidFill>
                  <a:srgbClr val="FFFF00"/>
                </a:solidFill>
              </a:rPr>
              <a:t>documenting</a:t>
            </a:r>
            <a:r>
              <a:rPr lang="en-US" sz="3700" dirty="0" smtClean="0">
                <a:solidFill>
                  <a:srgbClr val="FFFFFF"/>
                </a:solidFill>
              </a:rPr>
              <a:t> and </a:t>
            </a:r>
            <a:r>
              <a:rPr lang="en-US" sz="3700" b="1" dirty="0" smtClean="0">
                <a:solidFill>
                  <a:srgbClr val="FFFF00"/>
                </a:solidFill>
              </a:rPr>
              <a:t>analyzing</a:t>
            </a:r>
            <a:r>
              <a:rPr lang="en-US" sz="3700" dirty="0" smtClean="0">
                <a:solidFill>
                  <a:srgbClr val="FFFFFF"/>
                </a:solidFill>
              </a:rPr>
              <a:t> </a:t>
            </a:r>
            <a:r>
              <a:rPr lang="en-US" sz="3700" b="1" dirty="0" smtClean="0">
                <a:solidFill>
                  <a:srgbClr val="FF3399"/>
                </a:solidFill>
              </a:rPr>
              <a:t>the needs</a:t>
            </a:r>
            <a:r>
              <a:rPr lang="en-US" sz="3700" dirty="0" smtClean="0">
                <a:solidFill>
                  <a:srgbClr val="FFFFFF"/>
                </a:solidFill>
              </a:rPr>
              <a:t>, </a:t>
            </a:r>
            <a:r>
              <a:rPr lang="en-US" sz="3700" b="1" dirty="0" smtClean="0">
                <a:solidFill>
                  <a:srgbClr val="FF3399"/>
                </a:solidFill>
              </a:rPr>
              <a:t>expectations</a:t>
            </a:r>
            <a:r>
              <a:rPr lang="en-US" sz="3700" dirty="0" smtClean="0">
                <a:solidFill>
                  <a:srgbClr val="FFFFFF"/>
                </a:solidFill>
              </a:rPr>
              <a:t> and </a:t>
            </a:r>
            <a:r>
              <a:rPr lang="en-US" sz="3700" b="1" dirty="0" smtClean="0">
                <a:solidFill>
                  <a:srgbClr val="FF3399"/>
                </a:solidFill>
              </a:rPr>
              <a:t>specifications</a:t>
            </a:r>
            <a:r>
              <a:rPr lang="en-US" sz="3700" dirty="0" smtClean="0">
                <a:solidFill>
                  <a:srgbClr val="FFFFFF"/>
                </a:solidFill>
              </a:rPr>
              <a:t> of stakeholders for a particular project or system.</a:t>
            </a:r>
            <a:endParaRPr sz="3700" dirty="0"/>
          </a:p>
        </p:txBody>
      </p:sp>
      <p:sp>
        <p:nvSpPr>
          <p:cNvPr id="18" name="Google Shape;76;p11"/>
          <p:cNvSpPr txBox="1"/>
          <p:nvPr/>
        </p:nvSpPr>
        <p:spPr>
          <a:xfrm>
            <a:off x="747667" y="9262052"/>
            <a:ext cx="4120472" cy="329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FFFF00"/>
                </a:solidFill>
                <a:latin typeface="Montserrat"/>
                <a:sym typeface="Montserrat"/>
              </a:rPr>
              <a:t>DR NKEMENI VALERY</a:t>
            </a:r>
            <a:endParaRPr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6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/>
        </p:nvSpPr>
        <p:spPr>
          <a:xfrm>
            <a:off x="7783335" y="1731756"/>
            <a:ext cx="775876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FF3399"/>
                </a:solidFill>
              </a:rPr>
              <a:t>STAKEHOLDER IDENTIFICATION</a:t>
            </a:r>
            <a:endParaRPr sz="4800" b="1" dirty="0">
              <a:solidFill>
                <a:srgbClr val="FF3399"/>
              </a:solidFill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7886559" y="6412957"/>
            <a:ext cx="5558591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bg1"/>
                </a:solidFill>
                <a:latin typeface="Montserrat"/>
                <a:sym typeface="Montserrat"/>
              </a:rPr>
              <a:t>KEY STAKEHOLDERS</a:t>
            </a:r>
            <a:endParaRPr sz="3600" b="1" dirty="0">
              <a:solidFill>
                <a:schemeClr val="bg1"/>
              </a:solidFill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13526641" y="1664238"/>
            <a:ext cx="349367" cy="349367"/>
            <a:chOff x="0" y="0"/>
            <a:chExt cx="812800" cy="812800"/>
          </a:xfrm>
          <a:solidFill>
            <a:srgbClr val="FFFF00"/>
          </a:solidFill>
        </p:grpSpPr>
        <p:sp>
          <p:nvSpPr>
            <p:cNvPr id="184" name="Google Shape;18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0" y="10084213"/>
            <a:ext cx="18288000" cy="202787"/>
          </a:xfrm>
          <a:custGeom>
            <a:avLst/>
            <a:gdLst/>
            <a:ahLst/>
            <a:cxnLst/>
            <a:rect l="l" t="t" r="r" b="b"/>
            <a:pathLst>
              <a:path w="18288000" h="202787" extrusionOk="0">
                <a:moveTo>
                  <a:pt x="0" y="0"/>
                </a:moveTo>
                <a:lnTo>
                  <a:pt x="18288000" y="0"/>
                </a:lnTo>
                <a:lnTo>
                  <a:pt x="18288000" y="202787"/>
                </a:lnTo>
                <a:lnTo>
                  <a:pt x="0" y="20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953977" b="-962877"/>
            </a:stretch>
          </a:blipFill>
          <a:ln>
            <a:noFill/>
          </a:ln>
        </p:spPr>
      </p:sp>
      <p:sp>
        <p:nvSpPr>
          <p:cNvPr id="187" name="Google Shape;187;p14"/>
          <p:cNvSpPr/>
          <p:nvPr/>
        </p:nvSpPr>
        <p:spPr>
          <a:xfrm rot="5400000">
            <a:off x="9020935" y="-9020935"/>
            <a:ext cx="246131" cy="18288000"/>
          </a:xfrm>
          <a:custGeom>
            <a:avLst/>
            <a:gdLst/>
            <a:ahLst/>
            <a:cxnLst/>
            <a:rect l="l" t="t" r="r" b="b"/>
            <a:pathLst>
              <a:path w="246131" h="18288000" extrusionOk="0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1760" r="-10744127"/>
            </a:stretch>
          </a:blipFill>
          <a:ln>
            <a:noFill/>
          </a:ln>
        </p:spPr>
      </p:sp>
      <p:pic>
        <p:nvPicPr>
          <p:cNvPr id="188" name="Google Shape;1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679182"/>
            <a:ext cx="6789076" cy="814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2100" y="2557437"/>
            <a:ext cx="1850500" cy="1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598;p28"/>
          <p:cNvGrpSpPr/>
          <p:nvPr/>
        </p:nvGrpSpPr>
        <p:grpSpPr>
          <a:xfrm>
            <a:off x="7318656" y="1364000"/>
            <a:ext cx="6694399" cy="2050096"/>
            <a:chOff x="0" y="-47625"/>
            <a:chExt cx="1763134" cy="304132"/>
          </a:xfrm>
        </p:grpSpPr>
        <p:sp>
          <p:nvSpPr>
            <p:cNvPr id="27" name="Google Shape;599;p28"/>
            <p:cNvSpPr/>
            <p:nvPr/>
          </p:nvSpPr>
          <p:spPr>
            <a:xfrm>
              <a:off x="0" y="0"/>
              <a:ext cx="1763134" cy="256507"/>
            </a:xfrm>
            <a:custGeom>
              <a:avLst/>
              <a:gdLst/>
              <a:ahLst/>
              <a:cxnLst/>
              <a:rect l="l" t="t" r="r" b="b"/>
              <a:pathLst>
                <a:path w="1763134" h="256507" extrusionOk="0">
                  <a:moveTo>
                    <a:pt x="30068" y="0"/>
                  </a:moveTo>
                  <a:lnTo>
                    <a:pt x="1733066" y="0"/>
                  </a:lnTo>
                  <a:cubicBezTo>
                    <a:pt x="1749672" y="0"/>
                    <a:pt x="1763134" y="13462"/>
                    <a:pt x="1763134" y="30068"/>
                  </a:cubicBezTo>
                  <a:lnTo>
                    <a:pt x="1763134" y="226439"/>
                  </a:lnTo>
                  <a:cubicBezTo>
                    <a:pt x="1763134" y="243045"/>
                    <a:pt x="1749672" y="256507"/>
                    <a:pt x="1733066" y="256507"/>
                  </a:cubicBezTo>
                  <a:lnTo>
                    <a:pt x="30068" y="256507"/>
                  </a:lnTo>
                  <a:cubicBezTo>
                    <a:pt x="13462" y="256507"/>
                    <a:pt x="0" y="243045"/>
                    <a:pt x="0" y="226439"/>
                  </a:cubicBezTo>
                  <a:lnTo>
                    <a:pt x="0" y="30068"/>
                  </a:lnTo>
                  <a:cubicBezTo>
                    <a:pt x="0" y="13462"/>
                    <a:pt x="13462" y="0"/>
                    <a:pt x="30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0;p28"/>
            <p:cNvSpPr txBox="1"/>
            <p:nvPr/>
          </p:nvSpPr>
          <p:spPr>
            <a:xfrm>
              <a:off x="0" y="-47625"/>
              <a:ext cx="1763134" cy="304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9;p14"/>
          <p:cNvSpPr txBox="1"/>
          <p:nvPr/>
        </p:nvSpPr>
        <p:spPr>
          <a:xfrm>
            <a:off x="7637175" y="4357404"/>
            <a:ext cx="5558591" cy="7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FF00"/>
                </a:solidFill>
                <a:latin typeface="Montserrat"/>
                <a:sym typeface="Montserrat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latin typeface="Montserrat"/>
                <a:sym typeface="Montserrat"/>
              </a:rPr>
              <a:t>DEFINITION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31" name="Google Shape;179;p14"/>
          <p:cNvSpPr txBox="1"/>
          <p:nvPr/>
        </p:nvSpPr>
        <p:spPr>
          <a:xfrm>
            <a:off x="8278966" y="7480219"/>
            <a:ext cx="9113634" cy="216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FF00"/>
                </a:solidFill>
                <a:latin typeface="Montserrat"/>
                <a:sym typeface="Montserrat"/>
              </a:rPr>
              <a:t>Student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FF00"/>
                </a:solidFill>
                <a:latin typeface="Montserrat"/>
                <a:sym typeface="Montserrat"/>
              </a:rPr>
              <a:t>Instructor</a:t>
            </a:r>
          </a:p>
          <a:p>
            <a:pPr marL="571500" marR="0" lvl="0" indent="-571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FFFF00"/>
                </a:solidFill>
                <a:latin typeface="Montserrat"/>
                <a:sym typeface="Montserrat"/>
              </a:rPr>
              <a:t>Administrator</a:t>
            </a:r>
            <a:endParaRPr sz="36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/>
        </p:nvSpPr>
        <p:spPr>
          <a:xfrm>
            <a:off x="7783335" y="1731756"/>
            <a:ext cx="7758765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FF3399"/>
                </a:solidFill>
              </a:rPr>
              <a:t>STAKEHOLDER IDENTIFICATION</a:t>
            </a:r>
            <a:endParaRPr sz="4800" b="1" dirty="0">
              <a:solidFill>
                <a:srgbClr val="FF3399"/>
              </a:solidFill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13526641" y="1664238"/>
            <a:ext cx="349367" cy="349367"/>
            <a:chOff x="0" y="0"/>
            <a:chExt cx="812800" cy="812800"/>
          </a:xfrm>
          <a:solidFill>
            <a:srgbClr val="FFFF00"/>
          </a:solidFill>
        </p:grpSpPr>
        <p:sp>
          <p:nvSpPr>
            <p:cNvPr id="184" name="Google Shape;18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0" y="10084213"/>
            <a:ext cx="18288000" cy="202787"/>
          </a:xfrm>
          <a:custGeom>
            <a:avLst/>
            <a:gdLst/>
            <a:ahLst/>
            <a:cxnLst/>
            <a:rect l="l" t="t" r="r" b="b"/>
            <a:pathLst>
              <a:path w="18288000" h="202787" extrusionOk="0">
                <a:moveTo>
                  <a:pt x="0" y="0"/>
                </a:moveTo>
                <a:lnTo>
                  <a:pt x="18288000" y="0"/>
                </a:lnTo>
                <a:lnTo>
                  <a:pt x="18288000" y="202787"/>
                </a:lnTo>
                <a:lnTo>
                  <a:pt x="0" y="202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953977" b="-962877"/>
            </a:stretch>
          </a:blipFill>
          <a:ln>
            <a:noFill/>
          </a:ln>
        </p:spPr>
      </p:sp>
      <p:sp>
        <p:nvSpPr>
          <p:cNvPr id="187" name="Google Shape;187;p14"/>
          <p:cNvSpPr/>
          <p:nvPr/>
        </p:nvSpPr>
        <p:spPr>
          <a:xfrm rot="5400000">
            <a:off x="9020935" y="-9020935"/>
            <a:ext cx="246131" cy="18288000"/>
          </a:xfrm>
          <a:custGeom>
            <a:avLst/>
            <a:gdLst/>
            <a:ahLst/>
            <a:cxnLst/>
            <a:rect l="l" t="t" r="r" b="b"/>
            <a:pathLst>
              <a:path w="246131" h="18288000" extrusionOk="0">
                <a:moveTo>
                  <a:pt x="0" y="0"/>
                </a:moveTo>
                <a:lnTo>
                  <a:pt x="246130" y="0"/>
                </a:lnTo>
                <a:lnTo>
                  <a:pt x="2461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91760" r="-10744127"/>
            </a:stretch>
          </a:blipFill>
          <a:ln>
            <a:noFill/>
          </a:ln>
        </p:spPr>
      </p:sp>
      <p:pic>
        <p:nvPicPr>
          <p:cNvPr id="188" name="Google Shape;1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679182"/>
            <a:ext cx="6789076" cy="814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42100" y="2557437"/>
            <a:ext cx="1850500" cy="1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598;p28"/>
          <p:cNvGrpSpPr/>
          <p:nvPr/>
        </p:nvGrpSpPr>
        <p:grpSpPr>
          <a:xfrm>
            <a:off x="7318656" y="1364000"/>
            <a:ext cx="6694399" cy="2050096"/>
            <a:chOff x="0" y="-47625"/>
            <a:chExt cx="1763134" cy="304132"/>
          </a:xfrm>
        </p:grpSpPr>
        <p:sp>
          <p:nvSpPr>
            <p:cNvPr id="27" name="Google Shape;599;p28"/>
            <p:cNvSpPr/>
            <p:nvPr/>
          </p:nvSpPr>
          <p:spPr>
            <a:xfrm>
              <a:off x="0" y="0"/>
              <a:ext cx="1763134" cy="256507"/>
            </a:xfrm>
            <a:custGeom>
              <a:avLst/>
              <a:gdLst/>
              <a:ahLst/>
              <a:cxnLst/>
              <a:rect l="l" t="t" r="r" b="b"/>
              <a:pathLst>
                <a:path w="1763134" h="256507" extrusionOk="0">
                  <a:moveTo>
                    <a:pt x="30068" y="0"/>
                  </a:moveTo>
                  <a:lnTo>
                    <a:pt x="1733066" y="0"/>
                  </a:lnTo>
                  <a:cubicBezTo>
                    <a:pt x="1749672" y="0"/>
                    <a:pt x="1763134" y="13462"/>
                    <a:pt x="1763134" y="30068"/>
                  </a:cubicBezTo>
                  <a:lnTo>
                    <a:pt x="1763134" y="226439"/>
                  </a:lnTo>
                  <a:cubicBezTo>
                    <a:pt x="1763134" y="243045"/>
                    <a:pt x="1749672" y="256507"/>
                    <a:pt x="1733066" y="256507"/>
                  </a:cubicBezTo>
                  <a:lnTo>
                    <a:pt x="30068" y="256507"/>
                  </a:lnTo>
                  <a:cubicBezTo>
                    <a:pt x="13462" y="256507"/>
                    <a:pt x="0" y="243045"/>
                    <a:pt x="0" y="226439"/>
                  </a:cubicBezTo>
                  <a:lnTo>
                    <a:pt x="0" y="30068"/>
                  </a:lnTo>
                  <a:cubicBezTo>
                    <a:pt x="0" y="13462"/>
                    <a:pt x="13462" y="0"/>
                    <a:pt x="300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0;p28"/>
            <p:cNvSpPr txBox="1"/>
            <p:nvPr/>
          </p:nvSpPr>
          <p:spPr>
            <a:xfrm>
              <a:off x="0" y="-47625"/>
              <a:ext cx="1763134" cy="304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179;p14"/>
          <p:cNvSpPr txBox="1"/>
          <p:nvPr/>
        </p:nvSpPr>
        <p:spPr>
          <a:xfrm>
            <a:off x="7502237" y="4531965"/>
            <a:ext cx="9174628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00"/>
                </a:solidFill>
                <a:latin typeface="Montserrat"/>
                <a:sym typeface="Montserrat"/>
              </a:rPr>
              <a:t>IMPORTANCE OF INVOLVING THEM IN THE REQUIREMENT GATHERING PROCESS</a:t>
            </a:r>
            <a:endParaRPr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02237" y="6072881"/>
            <a:ext cx="9144000" cy="26530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lvl="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Montserrat"/>
                <a:sym typeface="Montserrat"/>
              </a:rPr>
              <a:t>- Understanding Needs</a:t>
            </a:r>
            <a:endParaRPr lang="en-US" sz="32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lvl="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Montserrat"/>
                <a:sym typeface="Montserrat"/>
              </a:rPr>
              <a:t>- Building support</a:t>
            </a:r>
            <a:endParaRPr lang="en-US" sz="3200" b="1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 marL="571500" lvl="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Montserrat"/>
                <a:sym typeface="Montserrat"/>
              </a:rPr>
              <a:t>- Identify Risks</a:t>
            </a:r>
          </a:p>
          <a:p>
            <a:pPr marL="571500" lvl="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chemeClr val="bg1"/>
                </a:solidFill>
                <a:latin typeface="Montserrat"/>
                <a:sym typeface="Montserrat"/>
              </a:rPr>
              <a:t>- Validating Assumptions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8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3"/>
          <p:cNvGrpSpPr/>
          <p:nvPr/>
        </p:nvGrpSpPr>
        <p:grpSpPr>
          <a:xfrm>
            <a:off x="1028700" y="6532766"/>
            <a:ext cx="1191128" cy="1233039"/>
            <a:chOff x="0" y="-47625"/>
            <a:chExt cx="313713" cy="324751"/>
          </a:xfrm>
        </p:grpSpPr>
        <p:sp>
          <p:nvSpPr>
            <p:cNvPr id="146" name="Google Shape;146;p13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3"/>
          <p:cNvGrpSpPr/>
          <p:nvPr/>
        </p:nvGrpSpPr>
        <p:grpSpPr>
          <a:xfrm>
            <a:off x="1007918" y="3087722"/>
            <a:ext cx="1191128" cy="1233039"/>
            <a:chOff x="0" y="-47625"/>
            <a:chExt cx="313713" cy="324751"/>
          </a:xfrm>
        </p:grpSpPr>
        <p:sp>
          <p:nvSpPr>
            <p:cNvPr id="149" name="Google Shape;149;p13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3"/>
          <p:cNvSpPr/>
          <p:nvPr/>
        </p:nvSpPr>
        <p:spPr>
          <a:xfrm>
            <a:off x="1331074" y="3365764"/>
            <a:ext cx="669507" cy="852947"/>
          </a:xfrm>
          <a:custGeom>
            <a:avLst/>
            <a:gdLst/>
            <a:ahLst/>
            <a:cxnLst/>
            <a:rect l="l" t="t" r="r" b="b"/>
            <a:pathLst>
              <a:path w="669507" h="759234" extrusionOk="0">
                <a:moveTo>
                  <a:pt x="0" y="0"/>
                </a:moveTo>
                <a:lnTo>
                  <a:pt x="669507" y="0"/>
                </a:lnTo>
                <a:lnTo>
                  <a:pt x="669507" y="759235"/>
                </a:lnTo>
                <a:lnTo>
                  <a:pt x="0" y="759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13"/>
          <p:cNvSpPr txBox="1"/>
          <p:nvPr/>
        </p:nvSpPr>
        <p:spPr>
          <a:xfrm>
            <a:off x="2609840" y="3168098"/>
            <a:ext cx="5236058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i="0" u="none" strike="noStrike" cap="none" dirty="0" smtClean="0">
                <a:solidFill>
                  <a:srgbClr val="FFFF00"/>
                </a:solidFill>
                <a:sym typeface="Arial"/>
              </a:rPr>
              <a:t>Interviews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2589058" y="3837033"/>
            <a:ext cx="6700415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One to one interviews where conducted with key stakeholders of our platform such 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Students, Instructors and Administrative staff.</a:t>
            </a:r>
            <a:endParaRPr sz="2400" dirty="0"/>
          </a:p>
        </p:txBody>
      </p:sp>
      <p:sp>
        <p:nvSpPr>
          <p:cNvPr id="157" name="Google Shape;157;p13"/>
          <p:cNvSpPr txBox="1"/>
          <p:nvPr/>
        </p:nvSpPr>
        <p:spPr>
          <a:xfrm>
            <a:off x="2547494" y="6626347"/>
            <a:ext cx="8051211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Online Surveys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2547494" y="7352307"/>
            <a:ext cx="7209602" cy="103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Google sheets forms where written so as to ease the work of send to other stakeholders</a:t>
            </a:r>
            <a:r>
              <a:rPr lang="en-US" sz="18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dirty="0"/>
          </a:p>
        </p:txBody>
      </p:sp>
      <p:sp>
        <p:nvSpPr>
          <p:cNvPr id="159" name="Google Shape;159;p13"/>
          <p:cNvSpPr/>
          <p:nvPr/>
        </p:nvSpPr>
        <p:spPr>
          <a:xfrm>
            <a:off x="0" y="24424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pic>
        <p:nvPicPr>
          <p:cNvPr id="161" name="Google Shape;1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2278" y="6923804"/>
            <a:ext cx="669525" cy="686015"/>
          </a:xfrm>
          <a:prstGeom prst="rect">
            <a:avLst/>
          </a:prstGeom>
          <a:solidFill>
            <a:srgbClr val="000000">
              <a:alpha val="0"/>
            </a:srgbClr>
          </a:solidFill>
          <a:ln w="190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162" name="Google Shape;162;p13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63" name="Google Shape;163;p13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64" name="Google Shape;164;p13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3" name="Google Shape;17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5;p13"/>
          <p:cNvSpPr txBox="1"/>
          <p:nvPr/>
        </p:nvSpPr>
        <p:spPr>
          <a:xfrm>
            <a:off x="4216966" y="1594176"/>
            <a:ext cx="968607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smtClean="0">
                <a:solidFill>
                  <a:srgbClr val="FF3399"/>
                </a:solidFill>
              </a:rPr>
              <a:t>REQUIREMENT GATHERING TECHNIQUES</a:t>
            </a:r>
            <a:endParaRPr sz="3600" b="1" u="sng" dirty="0">
              <a:solidFill>
                <a:srgbClr val="FF3399"/>
              </a:solidFill>
            </a:endParaRPr>
          </a:p>
        </p:txBody>
      </p:sp>
      <p:grpSp>
        <p:nvGrpSpPr>
          <p:cNvPr id="33" name="Google Shape;145;p13"/>
          <p:cNvGrpSpPr/>
          <p:nvPr/>
        </p:nvGrpSpPr>
        <p:grpSpPr>
          <a:xfrm>
            <a:off x="11019721" y="5115156"/>
            <a:ext cx="1191128" cy="1233039"/>
            <a:chOff x="0" y="-47625"/>
            <a:chExt cx="313713" cy="324751"/>
          </a:xfrm>
        </p:grpSpPr>
        <p:sp>
          <p:nvSpPr>
            <p:cNvPr id="34" name="Google Shape;146;p13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7;p13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155;p13"/>
          <p:cNvSpPr txBox="1"/>
          <p:nvPr/>
        </p:nvSpPr>
        <p:spPr>
          <a:xfrm>
            <a:off x="12471651" y="5408573"/>
            <a:ext cx="5236058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Brainstorming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38" name="Google Shape;1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0523" y="5476121"/>
            <a:ext cx="669525" cy="686015"/>
          </a:xfrm>
          <a:prstGeom prst="rect">
            <a:avLst/>
          </a:prstGeom>
          <a:solidFill>
            <a:srgbClr val="000000">
              <a:alpha val="0"/>
            </a:srgbClr>
          </a:solidFill>
          <a:ln w="190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5" name="Google Shape;158;p13"/>
          <p:cNvSpPr txBox="1"/>
          <p:nvPr/>
        </p:nvSpPr>
        <p:spPr>
          <a:xfrm>
            <a:off x="12222813" y="6255766"/>
            <a:ext cx="6334431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ere we tried to generate a large number of ideas, solutions between us the team developers</a:t>
            </a:r>
            <a:r>
              <a:rPr lang="en-US" sz="2400" b="0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3025837" y="3146551"/>
            <a:ext cx="1191128" cy="1233039"/>
            <a:chOff x="0" y="-47625"/>
            <a:chExt cx="313713" cy="324751"/>
          </a:xfrm>
        </p:grpSpPr>
        <p:sp>
          <p:nvSpPr>
            <p:cNvPr id="149" name="Google Shape;149;p13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3"/>
          <p:cNvSpPr/>
          <p:nvPr/>
        </p:nvSpPr>
        <p:spPr>
          <a:xfrm>
            <a:off x="3286647" y="3427009"/>
            <a:ext cx="669507" cy="852947"/>
          </a:xfrm>
          <a:custGeom>
            <a:avLst/>
            <a:gdLst/>
            <a:ahLst/>
            <a:cxnLst/>
            <a:rect l="l" t="t" r="r" b="b"/>
            <a:pathLst>
              <a:path w="669507" h="759234" extrusionOk="0">
                <a:moveTo>
                  <a:pt x="0" y="0"/>
                </a:moveTo>
                <a:lnTo>
                  <a:pt x="669507" y="0"/>
                </a:lnTo>
                <a:lnTo>
                  <a:pt x="669507" y="759235"/>
                </a:lnTo>
                <a:lnTo>
                  <a:pt x="0" y="759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9" name="Google Shape;159;p13"/>
          <p:cNvSpPr/>
          <p:nvPr/>
        </p:nvSpPr>
        <p:spPr>
          <a:xfrm>
            <a:off x="0" y="24424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grpSp>
        <p:nvGrpSpPr>
          <p:cNvPr id="162" name="Google Shape;162;p13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63" name="Google Shape;163;p13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64" name="Google Shape;164;p13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3" name="Google Shape;17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5;p13"/>
          <p:cNvSpPr txBox="1"/>
          <p:nvPr/>
        </p:nvSpPr>
        <p:spPr>
          <a:xfrm>
            <a:off x="4216966" y="1594176"/>
            <a:ext cx="968607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smtClean="0">
                <a:solidFill>
                  <a:srgbClr val="FF3399"/>
                </a:solidFill>
              </a:rPr>
              <a:t>REQUIREMENT GATHERING TECHNIQUES</a:t>
            </a:r>
            <a:endParaRPr sz="3600" b="1" u="sng" dirty="0">
              <a:solidFill>
                <a:srgbClr val="FF3399"/>
              </a:solidFill>
            </a:endParaRPr>
          </a:p>
        </p:txBody>
      </p:sp>
      <p:sp>
        <p:nvSpPr>
          <p:cNvPr id="37" name="Google Shape;155;p13"/>
          <p:cNvSpPr txBox="1"/>
          <p:nvPr/>
        </p:nvSpPr>
        <p:spPr>
          <a:xfrm>
            <a:off x="11584244" y="5655354"/>
            <a:ext cx="3991852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Observations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0" name="Google Shape;154;p13"/>
          <p:cNvSpPr/>
          <p:nvPr/>
        </p:nvSpPr>
        <p:spPr>
          <a:xfrm>
            <a:off x="10393116" y="5608171"/>
            <a:ext cx="669507" cy="852947"/>
          </a:xfrm>
          <a:custGeom>
            <a:avLst/>
            <a:gdLst/>
            <a:ahLst/>
            <a:cxnLst/>
            <a:rect l="l" t="t" r="r" b="b"/>
            <a:pathLst>
              <a:path w="669507" h="759234" extrusionOk="0">
                <a:moveTo>
                  <a:pt x="0" y="0"/>
                </a:moveTo>
                <a:lnTo>
                  <a:pt x="669507" y="0"/>
                </a:lnTo>
                <a:lnTo>
                  <a:pt x="669507" y="759235"/>
                </a:lnTo>
                <a:lnTo>
                  <a:pt x="0" y="759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1" name="Google Shape;148;p13"/>
          <p:cNvGrpSpPr/>
          <p:nvPr/>
        </p:nvGrpSpPr>
        <p:grpSpPr>
          <a:xfrm>
            <a:off x="10073756" y="5349255"/>
            <a:ext cx="1191128" cy="1233039"/>
            <a:chOff x="0" y="-47625"/>
            <a:chExt cx="313713" cy="324751"/>
          </a:xfrm>
        </p:grpSpPr>
        <p:sp>
          <p:nvSpPr>
            <p:cNvPr id="42" name="Google Shape;149;p13"/>
            <p:cNvSpPr/>
            <p:nvPr/>
          </p:nvSpPr>
          <p:spPr>
            <a:xfrm>
              <a:off x="0" y="0"/>
              <a:ext cx="313713" cy="277126"/>
            </a:xfrm>
            <a:custGeom>
              <a:avLst/>
              <a:gdLst/>
              <a:ahLst/>
              <a:cxnLst/>
              <a:rect l="l" t="t" r="r" b="b"/>
              <a:pathLst>
                <a:path w="313713" h="277126" extrusionOk="0">
                  <a:moveTo>
                    <a:pt x="138563" y="0"/>
                  </a:moveTo>
                  <a:lnTo>
                    <a:pt x="175150" y="0"/>
                  </a:lnTo>
                  <a:cubicBezTo>
                    <a:pt x="211899" y="0"/>
                    <a:pt x="247143" y="14599"/>
                    <a:pt x="273128" y="40584"/>
                  </a:cubicBezTo>
                  <a:cubicBezTo>
                    <a:pt x="299114" y="66570"/>
                    <a:pt x="313713" y="101814"/>
                    <a:pt x="313713" y="138563"/>
                  </a:cubicBezTo>
                  <a:lnTo>
                    <a:pt x="313713" y="138563"/>
                  </a:lnTo>
                  <a:cubicBezTo>
                    <a:pt x="313713" y="215089"/>
                    <a:pt x="251676" y="277126"/>
                    <a:pt x="175150" y="277126"/>
                  </a:cubicBezTo>
                  <a:lnTo>
                    <a:pt x="138563" y="277126"/>
                  </a:lnTo>
                  <a:cubicBezTo>
                    <a:pt x="62037" y="277126"/>
                    <a:pt x="0" y="215089"/>
                    <a:pt x="0" y="138563"/>
                  </a:cubicBezTo>
                  <a:lnTo>
                    <a:pt x="0" y="138563"/>
                  </a:lnTo>
                  <a:cubicBezTo>
                    <a:pt x="0" y="62037"/>
                    <a:pt x="62037" y="0"/>
                    <a:pt x="1385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0;p13"/>
            <p:cNvSpPr txBox="1"/>
            <p:nvPr/>
          </p:nvSpPr>
          <p:spPr>
            <a:xfrm>
              <a:off x="0" y="-47625"/>
              <a:ext cx="313713" cy="324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158;p13"/>
          <p:cNvSpPr txBox="1"/>
          <p:nvPr/>
        </p:nvSpPr>
        <p:spPr>
          <a:xfrm>
            <a:off x="11530798" y="6461118"/>
            <a:ext cx="5835669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Here we try to look at how the current attendance is taken in different environments like and try to depict the tress that the parties involved many have</a:t>
            </a:r>
            <a:endParaRPr sz="2400" dirty="0"/>
          </a:p>
        </p:txBody>
      </p:sp>
      <p:sp>
        <p:nvSpPr>
          <p:cNvPr id="46" name="Google Shape;155;p13"/>
          <p:cNvSpPr txBox="1"/>
          <p:nvPr/>
        </p:nvSpPr>
        <p:spPr>
          <a:xfrm>
            <a:off x="4477775" y="3530380"/>
            <a:ext cx="457842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Document Analysis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7" name="Google Shape;158;p13"/>
          <p:cNvSpPr txBox="1"/>
          <p:nvPr/>
        </p:nvSpPr>
        <p:spPr>
          <a:xfrm>
            <a:off x="4238087" y="4741982"/>
            <a:ext cx="5835669" cy="31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0"/>
              </a:rPr>
              <a:t>Document analysis is a research method used to examine and interpret written or recorded information to gain insights and understanding about a particular topic </a:t>
            </a:r>
            <a:endParaRPr sz="24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9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71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/>
          <p:nvPr/>
        </p:nvSpPr>
        <p:spPr>
          <a:xfrm>
            <a:off x="0" y="24424"/>
            <a:ext cx="18288000" cy="238125"/>
          </a:xfrm>
          <a:custGeom>
            <a:avLst/>
            <a:gdLst/>
            <a:ahLst/>
            <a:cxnLst/>
            <a:rect l="l" t="t" r="r" b="b"/>
            <a:pathLst>
              <a:path w="18288000" h="238125" extrusionOk="0">
                <a:moveTo>
                  <a:pt x="0" y="0"/>
                </a:moveTo>
                <a:lnTo>
                  <a:pt x="18288000" y="0"/>
                </a:lnTo>
                <a:lnTo>
                  <a:pt x="18288000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538105" b="-3476977"/>
            </a:stretch>
          </a:blipFill>
          <a:ln>
            <a:noFill/>
          </a:ln>
        </p:spPr>
      </p:sp>
      <p:grpSp>
        <p:nvGrpSpPr>
          <p:cNvPr id="162" name="Google Shape;162;p13"/>
          <p:cNvGrpSpPr/>
          <p:nvPr/>
        </p:nvGrpSpPr>
        <p:grpSpPr>
          <a:xfrm>
            <a:off x="1656777" y="784390"/>
            <a:ext cx="16230600" cy="276975"/>
            <a:chOff x="837436" y="133478"/>
            <a:chExt cx="21640800" cy="369300"/>
          </a:xfrm>
        </p:grpSpPr>
        <p:sp>
          <p:nvSpPr>
            <p:cNvPr id="163" name="Google Shape;163;p13"/>
            <p:cNvSpPr txBox="1"/>
            <p:nvPr/>
          </p:nvSpPr>
          <p:spPr>
            <a:xfrm>
              <a:off x="837436" y="133478"/>
              <a:ext cx="21640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YOUR LOGO                                                                                                                  ABOUT                  PROJECT                          PRICE                 TEAM              </a:t>
              </a:r>
              <a:endParaRPr/>
            </a:p>
          </p:txBody>
        </p:sp>
        <p:grpSp>
          <p:nvGrpSpPr>
            <p:cNvPr id="164" name="Google Shape;164;p13"/>
            <p:cNvGrpSpPr/>
            <p:nvPr/>
          </p:nvGrpSpPr>
          <p:grpSpPr>
            <a:xfrm>
              <a:off x="13950053" y="263425"/>
              <a:ext cx="105501" cy="105501"/>
              <a:chOff x="0" y="0"/>
              <a:chExt cx="812800" cy="812800"/>
            </a:xfrm>
          </p:grpSpPr>
          <p:sp>
            <p:nvSpPr>
              <p:cNvPr id="165" name="Google Shape;16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3"/>
            <p:cNvGrpSpPr/>
            <p:nvPr/>
          </p:nvGrpSpPr>
          <p:grpSpPr>
            <a:xfrm>
              <a:off x="17449890" y="263425"/>
              <a:ext cx="105501" cy="105501"/>
              <a:chOff x="0" y="0"/>
              <a:chExt cx="812800" cy="812800"/>
            </a:xfrm>
          </p:grpSpPr>
          <p:sp>
            <p:nvSpPr>
              <p:cNvPr id="168" name="Google Shape;16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3"/>
            <p:cNvGrpSpPr/>
            <p:nvPr/>
          </p:nvGrpSpPr>
          <p:grpSpPr>
            <a:xfrm>
              <a:off x="19791521" y="263425"/>
              <a:ext cx="105501" cy="105501"/>
              <a:chOff x="0" y="0"/>
              <a:chExt cx="812800" cy="812800"/>
            </a:xfrm>
          </p:grpSpPr>
          <p:sp>
            <p:nvSpPr>
              <p:cNvPr id="171" name="Google Shape;17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3" name="Google Shape;1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99" y="646562"/>
            <a:ext cx="542723" cy="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55;p13"/>
          <p:cNvSpPr txBox="1"/>
          <p:nvPr/>
        </p:nvSpPr>
        <p:spPr>
          <a:xfrm>
            <a:off x="3484705" y="1583206"/>
            <a:ext cx="1257474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u="sng" dirty="0" smtClean="0">
                <a:solidFill>
                  <a:srgbClr val="FF3399"/>
                </a:solidFill>
              </a:rPr>
              <a:t>REQUIREMENT GATHERING RESULTS</a:t>
            </a:r>
            <a:endParaRPr sz="4800" b="1" u="sng" dirty="0">
              <a:solidFill>
                <a:srgbClr val="FF3399"/>
              </a:solidFill>
            </a:endParaRPr>
          </a:p>
        </p:txBody>
      </p:sp>
      <p:sp>
        <p:nvSpPr>
          <p:cNvPr id="29" name="Google Shape;155;p13"/>
          <p:cNvSpPr txBox="1"/>
          <p:nvPr/>
        </p:nvSpPr>
        <p:spPr>
          <a:xfrm>
            <a:off x="2648974" y="2690393"/>
            <a:ext cx="6474243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 b="1" dirty="0" smtClean="0">
                <a:solidFill>
                  <a:srgbClr val="FFFF00"/>
                </a:solidFill>
              </a:rPr>
              <a:t>From the online surveys</a:t>
            </a:r>
            <a:endParaRPr b="1" dirty="0">
              <a:solidFill>
                <a:srgbClr val="FFFF00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55" y="3557386"/>
            <a:ext cx="7525105" cy="5256848"/>
          </a:xfrm>
          <a:prstGeom prst="rect">
            <a:avLst/>
          </a:prstGeom>
        </p:spPr>
      </p:pic>
      <p:pic>
        <p:nvPicPr>
          <p:cNvPr id="21" name="Image6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9144000" y="3557386"/>
            <a:ext cx="8128000" cy="52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95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Pres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511</Words>
  <Application>Microsoft Office PowerPoint</Application>
  <PresentationFormat>Custom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Montserrat</vt:lpstr>
      <vt:lpstr>Arial</vt:lpstr>
      <vt:lpstr>Engineering Project Proposal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Ntui Raoul</dc:creator>
  <cp:lastModifiedBy>Ntui Raoul</cp:lastModifiedBy>
  <cp:revision>42</cp:revision>
  <dcterms:modified xsi:type="dcterms:W3CDTF">2024-05-06T17:21:04Z</dcterms:modified>
</cp:coreProperties>
</file>